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88" r:id="rId3"/>
    <p:sldId id="291" r:id="rId4"/>
    <p:sldId id="269" r:id="rId5"/>
    <p:sldId id="266" r:id="rId6"/>
    <p:sldId id="290" r:id="rId7"/>
    <p:sldId id="270" r:id="rId8"/>
    <p:sldId id="272" r:id="rId9"/>
    <p:sldId id="273" r:id="rId10"/>
    <p:sldId id="275" r:id="rId11"/>
    <p:sldId id="277" r:id="rId12"/>
    <p:sldId id="279" r:id="rId13"/>
    <p:sldId id="281" r:id="rId14"/>
    <p:sldId id="282" r:id="rId15"/>
    <p:sldId id="289" r:id="rId16"/>
    <p:sldId id="286" r:id="rId17"/>
    <p:sldId id="287" r:id="rId18"/>
  </p:sldIdLst>
  <p:sldSz cx="9144000" cy="6858000" type="screen4x3"/>
  <p:notesSz cx="6769100" cy="9906000"/>
  <p:custDataLst>
    <p:tags r:id="rId21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voje Gold" initials="HG" lastIdx="3" clrIdx="0"/>
  <p:cmAuthor id="1" name="Kristian Kovačić" initials="KK" lastIdx="4" clrIdx="1"/>
  <p:cmAuthor id="2" name="kristian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47" autoAdjust="0"/>
  </p:normalViewPr>
  <p:slideViewPr>
    <p:cSldViewPr>
      <p:cViewPr varScale="1">
        <p:scale>
          <a:sx n="65" d="100"/>
          <a:sy n="65" d="100"/>
        </p:scale>
        <p:origin x="-21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74" y="-8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6A9CCE-922C-4A72-B5CB-6E9C5256811B}" type="datetimeFigureOut">
              <a:rPr lang="hr-HR"/>
              <a:pPr>
                <a:defRPr/>
              </a:pPr>
              <a:t>28.4.2014.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F87E4F-6BF2-48C0-B1D6-BE635BB8F6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64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D75432-4418-4CEE-B019-2E025001EE6F}" type="datetimeFigureOut">
              <a:rPr lang="sr-Latn-CS"/>
              <a:pPr>
                <a:defRPr/>
              </a:pPr>
              <a:t>28.4.2014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1E7902-3FA6-4E11-98BF-2351305855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59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800" b="1">
                <a:latin typeface="Palatino Linotype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3" name="Picture 42" descr="post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616" y="5980113"/>
            <a:ext cx="344488" cy="303212"/>
          </a:xfrm>
          <a:prstGeom prst="rect">
            <a:avLst/>
          </a:prstGeom>
          <a:noFill/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507979" y="5949280"/>
            <a:ext cx="3600525" cy="359445"/>
          </a:xfrm>
        </p:spPr>
        <p:txBody>
          <a:bodyPr/>
          <a:lstStyle>
            <a:lvl1pPr>
              <a:buNone/>
              <a:defRPr sz="2000" b="0" u="sng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err="1" smtClean="0"/>
              <a:t>UNIZG</a:t>
            </a:r>
            <a:r>
              <a:rPr lang="hr-HR" sz="1400" b="1" smtClean="0"/>
              <a:t>-</a:t>
            </a:r>
            <a:r>
              <a:rPr lang="hr-HR" sz="1400" b="1" err="1" smtClean="0"/>
              <a:t>FTTS</a:t>
            </a:r>
            <a:r>
              <a:rPr lang="hr-HR" sz="1400" b="1" smtClean="0"/>
              <a:t> COST TU1102 </a:t>
            </a:r>
            <a:r>
              <a:rPr lang="hr-HR" sz="1400" b="1" err="1" smtClean="0"/>
              <a:t>MC</a:t>
            </a:r>
            <a:r>
              <a:rPr lang="hr-HR" sz="1400" b="1" smtClean="0"/>
              <a:t> Croatia</a:t>
            </a:r>
            <a:endParaRPr lang="en-GB" sz="1400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COST </a:t>
            </a:r>
            <a:r>
              <a:rPr lang="hr-HR" err="1" smtClean="0"/>
              <a:t>ARTS</a:t>
            </a:r>
            <a:r>
              <a:rPr lang="hr-HR" smtClean="0"/>
              <a:t> </a:t>
            </a:r>
            <a:r>
              <a:rPr lang="hr-HR" err="1" smtClean="0"/>
              <a:t>MC</a:t>
            </a:r>
            <a:r>
              <a:rPr lang="hr-HR" smtClean="0"/>
              <a:t> </a:t>
            </a:r>
            <a:r>
              <a:rPr lang="hr-HR" err="1" smtClean="0"/>
              <a:t>meeting</a:t>
            </a:r>
            <a:r>
              <a:rPr lang="en-GB" dirty="0" smtClean="0"/>
              <a:t>, </a:t>
            </a:r>
            <a:r>
              <a:rPr lang="hr-HR" smtClean="0"/>
              <a:t>Lisabon, Portugal</a:t>
            </a:r>
            <a:r>
              <a:rPr lang="en-GB" dirty="0" smtClean="0"/>
              <a:t> </a:t>
            </a:r>
            <a:r>
              <a:rPr lang="hr-HR" smtClean="0"/>
              <a:t>, 27-28 </a:t>
            </a:r>
            <a:r>
              <a:rPr lang="hr-HR" err="1" smtClean="0"/>
              <a:t>February</a:t>
            </a:r>
            <a:r>
              <a:rPr lang="hr-HR" smtClean="0"/>
              <a:t> 2014</a:t>
            </a:r>
            <a:endParaRPr lang="en-GB" noProof="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691680" y="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latin typeface="Palatino Linotype" pitchFamily="18" charset="0"/>
              </a:rPr>
              <a:t>University of Zagreb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20072" y="81499"/>
            <a:ext cx="385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noProof="0" dirty="0" smtClean="0">
                <a:latin typeface="Palatino Linotype" pitchFamily="18" charset="0"/>
              </a:rPr>
              <a:t>Faculty of Transport and Traffic Sciences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4704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Palatino Linotype" pitchFamily="18" charset="0"/>
              </a:defRPr>
            </a:lvl1pPr>
          </a:lstStyle>
          <a:p>
            <a:r>
              <a:rPr lang="en-GB" noProof="0" smtClean="0"/>
              <a:t>Click to edit Master text styles </a:t>
            </a:r>
            <a:endParaRPr lang="en-GB" noProof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7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8229600" cy="5832648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81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819"/>
            <a:ext cx="6019800" cy="5851525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err="1" smtClean="0"/>
              <a:t>UNIZG</a:t>
            </a:r>
            <a:r>
              <a:rPr lang="hr-HR" sz="1400" b="1" smtClean="0"/>
              <a:t>-</a:t>
            </a:r>
            <a:r>
              <a:rPr lang="hr-HR" sz="1400" b="1" err="1" smtClean="0"/>
              <a:t>FTTS</a:t>
            </a:r>
            <a:r>
              <a:rPr lang="hr-HR" sz="1400" b="1" smtClean="0"/>
              <a:t> COST TU1102 </a:t>
            </a:r>
            <a:r>
              <a:rPr lang="hr-HR" sz="1400" b="1" err="1" smtClean="0"/>
              <a:t>MC</a:t>
            </a:r>
            <a:r>
              <a:rPr lang="hr-HR" sz="1400" b="1" smtClean="0"/>
              <a:t> Croatia</a:t>
            </a:r>
            <a:endParaRPr lang="en-GB" sz="140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1113"/>
            <a:ext cx="5064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5875"/>
            <a:ext cx="590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6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1113"/>
            <a:ext cx="5064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5875"/>
            <a:ext cx="590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9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23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38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428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Conference Name, Place and Date</a:t>
            </a:r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8"/>
          </p:nvPr>
        </p:nvSpPr>
        <p:spPr>
          <a:xfrm>
            <a:off x="24036" y="6618560"/>
            <a:ext cx="4187924" cy="239440"/>
          </a:xfrm>
        </p:spPr>
        <p:txBody>
          <a:bodyPr/>
          <a:lstStyle/>
          <a:p>
            <a:pPr>
              <a:defRPr/>
            </a:pPr>
            <a:r>
              <a:rPr lang="en-GB" sz="1400" b="1" noProof="0" dirty="0" smtClean="0"/>
              <a:t>ITS D</a:t>
            </a:r>
            <a:r>
              <a:rPr lang="en-GB" sz="1400" noProof="0" dirty="0" smtClean="0"/>
              <a:t>epartment</a:t>
            </a:r>
            <a:r>
              <a:rPr lang="en-GB" sz="1400" b="1" noProof="0" dirty="0" smtClean="0"/>
              <a:t> :: T</a:t>
            </a:r>
            <a:r>
              <a:rPr lang="en-GB" sz="1400" noProof="0" dirty="0" smtClean="0"/>
              <a:t>ransport</a:t>
            </a:r>
            <a:r>
              <a:rPr lang="en-GB" sz="1400" b="1" noProof="0" dirty="0" smtClean="0"/>
              <a:t> O</a:t>
            </a:r>
            <a:r>
              <a:rPr lang="en-GB" sz="1400" noProof="0" dirty="0" smtClean="0"/>
              <a:t>ptimisation</a:t>
            </a:r>
            <a:r>
              <a:rPr lang="en-GB" sz="1400" b="1" noProof="0" dirty="0" smtClean="0"/>
              <a:t> G</a:t>
            </a:r>
            <a:r>
              <a:rPr lang="en-GB" sz="1400" noProof="0" dirty="0" smtClean="0"/>
              <a:t>roup</a:t>
            </a:r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36" y="6618560"/>
            <a:ext cx="4187924" cy="214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hr-HR" sz="1400" b="1" err="1" smtClean="0"/>
              <a:t>UNIZG</a:t>
            </a:r>
            <a:r>
              <a:rPr lang="hr-HR" sz="1400" b="1" smtClean="0"/>
              <a:t>-</a:t>
            </a:r>
            <a:r>
              <a:rPr lang="hr-HR" sz="1400" b="1" err="1" smtClean="0"/>
              <a:t>FTTS</a:t>
            </a:r>
            <a:r>
              <a:rPr lang="hr-HR" sz="1400" b="1" smtClean="0"/>
              <a:t> COST TU1102 </a:t>
            </a:r>
            <a:r>
              <a:rPr lang="hr-HR" sz="1400" b="1" err="1" smtClean="0"/>
              <a:t>MC</a:t>
            </a:r>
            <a:r>
              <a:rPr lang="hr-HR" sz="1400" b="1" smtClean="0"/>
              <a:t> Croatia</a:t>
            </a:r>
            <a:endParaRPr lang="en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968" y="6618560"/>
            <a:ext cx="4392488" cy="2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 smtClean="0"/>
              <a:t>COST </a:t>
            </a:r>
            <a:r>
              <a:rPr lang="hr-HR" err="1" smtClean="0"/>
              <a:t>ARTS</a:t>
            </a:r>
            <a:r>
              <a:rPr lang="hr-HR" smtClean="0"/>
              <a:t> </a:t>
            </a:r>
            <a:r>
              <a:rPr lang="hr-HR" err="1" smtClean="0"/>
              <a:t>MC</a:t>
            </a:r>
            <a:r>
              <a:rPr lang="hr-HR" smtClean="0"/>
              <a:t> </a:t>
            </a:r>
            <a:r>
              <a:rPr lang="hr-HR" err="1" smtClean="0"/>
              <a:t>meeting</a:t>
            </a:r>
            <a:r>
              <a:rPr lang="en-GB" dirty="0" smtClean="0"/>
              <a:t>, </a:t>
            </a:r>
            <a:r>
              <a:rPr lang="hr-HR" smtClean="0"/>
              <a:t>Lisabon, Portugal</a:t>
            </a:r>
            <a:r>
              <a:rPr lang="en-GB" dirty="0" smtClean="0"/>
              <a:t> </a:t>
            </a:r>
            <a:r>
              <a:rPr lang="hr-HR" smtClean="0"/>
              <a:t>,</a:t>
            </a:r>
            <a:r>
              <a:rPr lang="en-GB" dirty="0" smtClean="0"/>
              <a:t> </a:t>
            </a:r>
            <a:r>
              <a:rPr lang="hr-HR" smtClean="0"/>
              <a:t>27-28 </a:t>
            </a:r>
            <a:r>
              <a:rPr lang="hr-HR" err="1" smtClean="0"/>
              <a:t>February</a:t>
            </a:r>
            <a:r>
              <a:rPr lang="hr-HR" smtClean="0"/>
              <a:t> 2014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696" y="6618560"/>
            <a:ext cx="37038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1031" name="Picture 6" descr="FPZ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FF"/>
          </a:solidFill>
          <a:latin typeface="Palatino Linotyp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262113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hr-HR" dirty="0" smtClean="0"/>
              <a:t> of the Faculty of Transport and Traffic Sciences</a:t>
            </a:r>
            <a:br>
              <a:rPr lang="hr-HR" dirty="0" smtClean="0"/>
            </a:br>
            <a:r>
              <a:rPr lang="hr-HR" dirty="0" smtClean="0"/>
              <a:t>Computer Vision Group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128"/>
            <a:ext cx="6400800" cy="406896"/>
          </a:xfrm>
        </p:spPr>
        <p:txBody>
          <a:bodyPr/>
          <a:lstStyle/>
          <a:p>
            <a:endParaRPr lang="hr-HR" u="sng" smtClean="0">
              <a:solidFill>
                <a:schemeClr val="tx1"/>
              </a:solidFill>
            </a:endParaRPr>
          </a:p>
          <a:p>
            <a:r>
              <a:rPr lang="hr-HR" u="sng" smtClean="0">
                <a:solidFill>
                  <a:schemeClr val="tx1"/>
                </a:solidFill>
              </a:rPr>
              <a:t>Hrvoje Gold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07979" y="5905736"/>
            <a:ext cx="3600525" cy="359445"/>
          </a:xfrm>
        </p:spPr>
        <p:txBody>
          <a:bodyPr/>
          <a:lstStyle/>
          <a:p>
            <a:r>
              <a:rPr lang="hr-HR" smtClean="0"/>
              <a:t>hrvoje.gold@fpz.hr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hr-HR" sz="1400" b="1" smtClean="0"/>
              <a:t>UNIZG-FTTS-CVG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Problems and approaches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mtClean="0"/>
              <a:t>Problems of extracting traffic parameters for analysis of road traffic network and possible solutions</a:t>
            </a:r>
            <a:endParaRPr lang="en-US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Detection and </a:t>
            </a:r>
            <a:r>
              <a:rPr lang="en-US" sz="2400" dirty="0" smtClean="0"/>
              <a:t>tracking</a:t>
            </a:r>
            <a:r>
              <a:rPr lang="hr-HR" sz="2400" smtClean="0"/>
              <a:t> </a:t>
            </a:r>
            <a:r>
              <a:rPr lang="en-US" sz="2400" dirty="0" smtClean="0"/>
              <a:t>of</a:t>
            </a:r>
            <a:r>
              <a:rPr lang="hr-HR" sz="2400" smtClean="0"/>
              <a:t/>
            </a:r>
            <a:br>
              <a:rPr lang="hr-HR" sz="2400" smtClean="0"/>
            </a:br>
            <a:r>
              <a:rPr lang="en-US" sz="2400" dirty="0" smtClean="0"/>
              <a:t>vehicles</a:t>
            </a:r>
            <a:endParaRPr lang="hr-HR" sz="240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smtClean="0"/>
              <a:t>Based on performing segmentation</a:t>
            </a:r>
            <a:br>
              <a:rPr lang="hr-HR" sz="2000" smtClean="0"/>
            </a:br>
            <a:r>
              <a:rPr lang="hr-HR" sz="2000" smtClean="0"/>
              <a:t>between objects of interest and</a:t>
            </a:r>
            <a:br>
              <a:rPr lang="hr-HR" sz="2000" smtClean="0"/>
            </a:br>
            <a:r>
              <a:rPr lang="hr-HR" sz="2000" smtClean="0"/>
              <a:t>noninterest objects using various</a:t>
            </a:r>
            <a:br>
              <a:rPr lang="hr-HR" sz="2000" smtClean="0"/>
            </a:br>
            <a:r>
              <a:rPr lang="hr-HR" sz="2000" smtClean="0"/>
              <a:t>image processing methods (Fg/Bg</a:t>
            </a:r>
            <a:br>
              <a:rPr lang="hr-HR" sz="2000" smtClean="0"/>
            </a:br>
            <a:r>
              <a:rPr lang="hr-HR" sz="2000" smtClean="0"/>
              <a:t>image segmentation, optical flow, Haar method, Hough method)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Estimation of vehicle</a:t>
            </a:r>
            <a:r>
              <a:rPr lang="hr-HR" sz="2400" smtClean="0"/>
              <a:t> </a:t>
            </a:r>
            <a:r>
              <a:rPr lang="en-US" sz="2400" dirty="0" smtClean="0"/>
              <a:t>trajectory</a:t>
            </a:r>
            <a:endParaRPr lang="hr-HR" sz="240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smtClean="0"/>
              <a:t>Based </a:t>
            </a:r>
            <a:r>
              <a:rPr lang="hr-HR" sz="2000"/>
              <a:t>on knowing </a:t>
            </a:r>
            <a:r>
              <a:rPr lang="hr-HR" sz="2000" smtClean="0"/>
              <a:t>vehicle location at </a:t>
            </a:r>
            <a:r>
              <a:rPr lang="hr-HR" sz="2000"/>
              <a:t>certain time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smtClean="0"/>
              <a:t>Describing </a:t>
            </a:r>
            <a:r>
              <a:rPr lang="hr-HR" sz="2000"/>
              <a:t>vehicle movement by mathematical models which take into account vehicle </a:t>
            </a:r>
            <a:r>
              <a:rPr lang="hr-HR" sz="2000" smtClean="0"/>
              <a:t>dynamics</a:t>
            </a:r>
            <a:endParaRPr lang="hr-HR" sz="200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smtClean="0"/>
              <a:t>Estimating </a:t>
            </a:r>
            <a:r>
              <a:rPr lang="hr-HR" sz="2000"/>
              <a:t>next possible location (trajectory) of the vehicle</a:t>
            </a:r>
            <a:endParaRPr lang="en-US" sz="20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/>
          </a:p>
        </p:txBody>
      </p:sp>
      <p:pic>
        <p:nvPicPr>
          <p:cNvPr id="1026" name="Picture 2" descr="C:\Users\kkovacic\Desktop\templat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312368" cy="18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Problems and approaches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16424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dirty="0" smtClean="0"/>
              <a:t>Problems of analysing road traffic network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dirty="0" smtClean="0"/>
              <a:t>Trajectory of moving vehicle through road traffic network (from node A to node B)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Providing unique identification to each vehicle that is passing through road traffic network using automatic number (license) plate recognition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Reduction of false positive/negative vehicles using additional statistical information given from origin-destination matrix</a:t>
            </a:r>
            <a:endParaRPr lang="hr-HR" dirty="0"/>
          </a:p>
        </p:txBody>
      </p:sp>
      <p:pic>
        <p:nvPicPr>
          <p:cNvPr id="8" name="Picture 2" descr="Z:\ISEP2014\Figures\kk_traffic_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96" y="4418784"/>
            <a:ext cx="2819400" cy="20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Developed solutions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456384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dirty="0" smtClean="0"/>
              <a:t>Developed solution for measuring </a:t>
            </a:r>
            <a:r>
              <a:rPr lang="hr-HR" dirty="0"/>
              <a:t>road traffic </a:t>
            </a:r>
            <a:r>
              <a:rPr lang="hr-HR" dirty="0" smtClean="0"/>
              <a:t>parameters</a:t>
            </a:r>
            <a:endParaRPr lang="hr-HR" dirty="0"/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sz="2400" dirty="0" smtClean="0"/>
              <a:t>Used functions for image processing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Gaussian blur used in image preprocessing for noise reduction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Background image model computed with GPU shader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Developed system work flow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hr-HR" dirty="0" smtClean="0"/>
          </a:p>
        </p:txBody>
      </p:sp>
      <p:pic>
        <p:nvPicPr>
          <p:cNvPr id="8" name="Picture 2" descr="C:\Users\kkovacic\Desktop\vehicle_detection_trac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8292124" cy="21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Developed solutions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52839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dirty="0"/>
              <a:t>Developed solution for road signalization </a:t>
            </a:r>
            <a:r>
              <a:rPr lang="hr-HR" dirty="0" smtClean="0"/>
              <a:t>check</a:t>
            </a: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Automatic comparison &amp; verification of traffic signs with a GIS data </a:t>
            </a:r>
            <a:r>
              <a:rPr lang="en-GB" sz="2000" b="0" dirty="0" smtClean="0"/>
              <a:t>base</a:t>
            </a:r>
            <a:r>
              <a:rPr lang="hr-HR" sz="2000" b="0" dirty="0"/>
              <a:t> </a:t>
            </a:r>
            <a:r>
              <a:rPr lang="hr-HR" sz="2000" b="0" dirty="0" smtClean="0"/>
              <a:t>(p</a:t>
            </a:r>
            <a:r>
              <a:rPr lang="en-GB" sz="2000" b="0" dirty="0" smtClean="0"/>
              <a:t>artners</a:t>
            </a:r>
            <a:r>
              <a:rPr lang="en-GB" sz="2000" b="0" dirty="0"/>
              <a:t>:</a:t>
            </a:r>
            <a:r>
              <a:rPr lang="hr-HR" sz="2000" b="0" dirty="0"/>
              <a:t> </a:t>
            </a:r>
            <a:r>
              <a:rPr lang="en-US" sz="2000" b="0" dirty="0"/>
              <a:t>Faculty of Electrical Engineering and Computing</a:t>
            </a:r>
            <a:r>
              <a:rPr lang="hr-HR" sz="2000" b="0" dirty="0"/>
              <a:t>, </a:t>
            </a:r>
            <a:r>
              <a:rPr lang="en-GB" sz="2000" b="0" dirty="0"/>
              <a:t>TU Graz, Tilda</a:t>
            </a:r>
            <a:r>
              <a:rPr lang="hr-HR" sz="2000" b="0" dirty="0" smtClean="0"/>
              <a:t>)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dirty="0" smtClean="0"/>
              <a:t>Acquisition of georeferenced video footage required for the application developed by UNI-ZG FER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sz="2000" b="0" dirty="0" smtClean="0"/>
              <a:t>Updating GIS database </a:t>
            </a:r>
            <a:r>
              <a:rPr lang="hr-HR" sz="2000" b="0" dirty="0"/>
              <a:t>(</a:t>
            </a:r>
            <a:r>
              <a:rPr lang="hr-HR" sz="2000" b="0" dirty="0" smtClean="0"/>
              <a:t>E-ceste) with data obtained from developed application</a:t>
            </a:r>
            <a:endParaRPr lang="hr-HR" sz="2000" b="0" dirty="0"/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sz="2000" b="0" dirty="0"/>
              <a:t>Cooperation with Faculty of Geodesy in further analysis of obtained data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hr-HR" dirty="0" smtClean="0"/>
          </a:p>
        </p:txBody>
      </p:sp>
      <p:pic>
        <p:nvPicPr>
          <p:cNvPr id="1029" name="Picture 5" descr="F:\VISTA\Documentation\JRWCV2014\VISTA\DSC03698_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7839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VISTA\Documentation\JRWCV2014\VISTA\Screenshot (2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2178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VISTA\Documentation\JRWCV2014\VISTA\DSC03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888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Results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mtClean="0"/>
              <a:t>Measuring </a:t>
            </a:r>
            <a:r>
              <a:rPr lang="hr-HR"/>
              <a:t>road traffic </a:t>
            </a:r>
            <a:r>
              <a:rPr lang="hr-HR" smtClean="0"/>
              <a:t>parameters</a:t>
            </a:r>
            <a:endParaRPr lang="hr-HR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46235"/>
              </p:ext>
            </p:extLst>
          </p:nvPr>
        </p:nvGraphicFramePr>
        <p:xfrm>
          <a:off x="395536" y="1700808"/>
          <a:ext cx="8424938" cy="20104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936104"/>
                <a:gridCol w="1004963"/>
                <a:gridCol w="1179090"/>
                <a:gridCol w="1179090"/>
                <a:gridCol w="697590"/>
                <a:gridCol w="729235"/>
                <a:gridCol w="729235"/>
                <a:gridCol w="889511"/>
              </a:tblGrid>
              <a:tr h="4615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LOCATION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smtClean="0">
                          <a:effectLst/>
                        </a:rPr>
                        <a:t>IMAGE SIZE</a:t>
                      </a:r>
                    </a:p>
                  </a:txBody>
                  <a:tcPr marL="64401" marR="6440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smtClean="0">
                          <a:effectLst/>
                        </a:rPr>
                        <a:t>RESULTS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smtClean="0">
                          <a:effectLst/>
                        </a:rPr>
                        <a:t>EXECUTION TIME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LANE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VEHICLE</a:t>
                      </a:r>
                      <a:r>
                        <a:rPr lang="hr-HR" sz="1600" b="1" baseline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 NUMBER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FALSE POS.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FALSE NEG.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[ms]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[FPS]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384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smtClean="0">
                        <a:effectLst/>
                      </a:endParaRPr>
                    </a:p>
                  </a:txBody>
                  <a:tcPr marL="64401" marR="6440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REAL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DETECTED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53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Ivanja Reka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</a:rPr>
                        <a:t>384</a:t>
                      </a:r>
                      <a:r>
                        <a:rPr lang="en-US" sz="1600" b="1" dirty="0" smtClean="0">
                          <a:effectLst/>
                        </a:rPr>
                        <a:t>×</a:t>
                      </a:r>
                      <a:r>
                        <a:rPr lang="hr-HR" sz="1600" b="1" smtClean="0">
                          <a:effectLst/>
                        </a:rPr>
                        <a:t>216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Total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140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</a:t>
                      </a:r>
                      <a:r>
                        <a:rPr lang="hr-HR" sz="1600" b="1" smtClean="0">
                          <a:effectLst/>
                        </a:rPr>
                        <a:t>41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</a:rPr>
                        <a:t>20-22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45-50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38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Left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83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86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8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Right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57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401" marR="6440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" y="4797152"/>
            <a:ext cx="3816424" cy="146407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5" idx="2"/>
          </p:cNvCxnSpPr>
          <p:nvPr/>
        </p:nvCxnSpPr>
        <p:spPr>
          <a:xfrm>
            <a:off x="1768266" y="4631070"/>
            <a:ext cx="2227670" cy="598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836" y="4077072"/>
            <a:ext cx="2576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smtClean="0"/>
              <a:t>LOCATION OF CAMERA USED IN TESTING VIDEO</a:t>
            </a:r>
            <a:endParaRPr lang="en-US" sz="15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126876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4427984" y="4025957"/>
            <a:ext cx="4248472" cy="23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2000" dirty="0" smtClean="0"/>
              <a:t>Arised problems</a:t>
            </a:r>
          </a:p>
          <a:p>
            <a:pPr marL="400050">
              <a:spcBef>
                <a:spcPts val="400"/>
              </a:spcBef>
              <a:spcAft>
                <a:spcPts val="0"/>
              </a:spcAft>
            </a:pPr>
            <a:r>
              <a:rPr lang="hr-HR" sz="2000" dirty="0" smtClean="0"/>
              <a:t>Overlapping vehicles</a:t>
            </a:r>
          </a:p>
          <a:p>
            <a:pPr marL="400050">
              <a:spcBef>
                <a:spcPts val="400"/>
              </a:spcBef>
              <a:spcAft>
                <a:spcPts val="0"/>
              </a:spcAft>
            </a:pPr>
            <a:r>
              <a:rPr lang="hr-HR" sz="2000" dirty="0" smtClean="0"/>
              <a:t>Environment conditions</a:t>
            </a:r>
            <a:br>
              <a:rPr lang="hr-HR" sz="2000" dirty="0" smtClean="0"/>
            </a:br>
            <a:r>
              <a:rPr lang="hr-HR" sz="2000" dirty="0" smtClean="0"/>
              <a:t>(sun reflection, rapid lighting changes)</a:t>
            </a:r>
          </a:p>
          <a:p>
            <a:pPr marL="400050">
              <a:spcBef>
                <a:spcPts val="400"/>
              </a:spcBef>
              <a:spcAft>
                <a:spcPts val="0"/>
              </a:spcAft>
            </a:pPr>
            <a:r>
              <a:rPr lang="hr-HR" sz="2000" dirty="0" smtClean="0"/>
              <a:t>Camera vibrations due to strong wind or vehicle passing</a:t>
            </a:r>
            <a:endParaRPr lang="en-US" sz="2000" dirty="0"/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57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Results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126876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340" y="595688"/>
            <a:ext cx="8686800" cy="5616624"/>
          </a:xfrm>
        </p:spPr>
        <p:txBody>
          <a:bodyPr/>
          <a:lstStyle/>
          <a:p>
            <a:r>
              <a:rPr lang="en-US" dirty="0" smtClean="0"/>
              <a:t>Video footage from road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Vehicle recognition and identification using license plates</a:t>
            </a:r>
          </a:p>
        </p:txBody>
      </p:sp>
      <p:pic>
        <p:nvPicPr>
          <p:cNvPr id="25" name="Picture 7" descr="CARMEN FreeFlow ANPR pack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2016224" cy="2016224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43" y="2081013"/>
            <a:ext cx="2520449" cy="14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853" y="2060848"/>
            <a:ext cx="256028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88024" y="4653136"/>
            <a:ext cx="12504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CARMEN Freeflow SDK</a:t>
            </a:r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156178" y="3664617"/>
            <a:ext cx="1527966" cy="103960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103948" y="5365629"/>
            <a:ext cx="540060" cy="2694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88885" y="2924944"/>
            <a:ext cx="41130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01" y="2060622"/>
            <a:ext cx="2560687" cy="1440386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53584"/>
              </p:ext>
            </p:extLst>
          </p:nvPr>
        </p:nvGraphicFramePr>
        <p:xfrm>
          <a:off x="323529" y="4509120"/>
          <a:ext cx="36003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25"/>
                <a:gridCol w="1226637"/>
                <a:gridCol w="1226637"/>
              </a:tblGrid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Country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Number</a:t>
                      </a:r>
                      <a:r>
                        <a:rPr lang="hr-HR" sz="1200" baseline="0" smtClean="0"/>
                        <a:t> of cars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Percentage [%]</a:t>
                      </a:r>
                      <a:endParaRPr lang="hr-HR" sz="1200"/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Germany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166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31.2</a:t>
                      </a:r>
                      <a:endParaRPr lang="hr-HR" sz="1200"/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Poland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88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16.5</a:t>
                      </a:r>
                      <a:endParaRPr lang="hr-HR" sz="1200"/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Austria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83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15.6</a:t>
                      </a:r>
                      <a:endParaRPr lang="hr-HR" sz="1200"/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Czech</a:t>
                      </a:r>
                      <a:r>
                        <a:rPr lang="hr-HR" sz="1200" baseline="0" smtClean="0"/>
                        <a:t> Republic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72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13.5</a:t>
                      </a:r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Croatia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47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8.8</a:t>
                      </a:r>
                      <a:endParaRPr lang="hr-HR" sz="1200"/>
                    </a:p>
                  </a:txBody>
                  <a:tcPr/>
                </a:tc>
              </a:tr>
              <a:tr h="169164">
                <a:tc>
                  <a:txBody>
                    <a:bodyPr/>
                    <a:lstStyle/>
                    <a:p>
                      <a:pPr algn="l"/>
                      <a:r>
                        <a:rPr lang="hr-HR" sz="1200" smtClean="0"/>
                        <a:t>Others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76</a:t>
                      </a:r>
                      <a:endParaRPr lang="hr-H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14.4</a:t>
                      </a:r>
                      <a:endParaRPr lang="hr-HR" sz="120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2792541" y="2924944"/>
            <a:ext cx="41130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03648" y="35637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mtClean="0">
                <a:latin typeface="Palatino Linotype" panose="02040502050505030304" pitchFamily="18" charset="0"/>
              </a:rPr>
              <a:t>Detection of moving vehicle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3563724"/>
            <a:ext cx="189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mtClean="0">
                <a:latin typeface="Palatino Linotype" panose="02040502050505030304" pitchFamily="18" charset="0"/>
              </a:rPr>
              <a:t>Vehicle tracking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dirty="0" smtClean="0"/>
              <a:t>Future work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Estimation of vehicle trajectory through road traffic network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Detection and analysis of vehicle queue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Determination of vehicle velocity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Computation of origin-destination matrix of large road traffic network for purposes of traffic modeling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hr-HR" dirty="0"/>
              <a:t>Cooperation possibilities related to implementation of new </a:t>
            </a:r>
            <a:r>
              <a:rPr lang="hr-HR" dirty="0" smtClean="0"/>
              <a:t>algorithms</a:t>
            </a: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ehicle classification algorithm robust to real outdoor environment</a:t>
            </a: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Implementation of advanced trajectory </a:t>
            </a:r>
            <a:r>
              <a:rPr lang="hr-HR" dirty="0" smtClean="0"/>
              <a:t>estimation algorithm</a:t>
            </a:r>
            <a:endParaRPr lang="hr-HR" dirty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126876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9491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262113"/>
          </a:xfrm>
        </p:spPr>
        <p:txBody>
          <a:bodyPr>
            <a:normAutofit/>
          </a:bodyPr>
          <a:lstStyle/>
          <a:p>
            <a:r>
              <a:rPr lang="hr-HR" smtClean="0"/>
              <a:t>Presentation of the Faculty of Transport and Traffic Sciences</a:t>
            </a:r>
            <a:br>
              <a:rPr lang="hr-HR" smtClean="0"/>
            </a:br>
            <a:r>
              <a:rPr lang="hr-HR" smtClean="0"/>
              <a:t>Computer Vision Group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128"/>
            <a:ext cx="6400800" cy="406896"/>
          </a:xfrm>
        </p:spPr>
        <p:txBody>
          <a:bodyPr/>
          <a:lstStyle/>
          <a:p>
            <a:r>
              <a:rPr lang="hr-HR" u="sng" smtClean="0">
                <a:solidFill>
                  <a:schemeClr val="tx1"/>
                </a:solidFill>
              </a:rPr>
              <a:t>Hrvoje Gold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07979" y="5905736"/>
            <a:ext cx="3600525" cy="359445"/>
          </a:xfrm>
        </p:spPr>
        <p:txBody>
          <a:bodyPr/>
          <a:lstStyle/>
          <a:p>
            <a:r>
              <a:rPr lang="hr-HR" smtClean="0"/>
              <a:t>hrvoje.gold@fpz.hr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hr-HR" sz="1400" b="1" smtClean="0"/>
              <a:t>UNIZG-FTTS-CVG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Faculty of Transport and Traffic Sciences</a:t>
            </a:r>
          </a:p>
          <a:p>
            <a:pPr lvl="1"/>
            <a:r>
              <a:rPr lang="hr-HR" dirty="0" smtClean="0"/>
              <a:t>Public institution of higher education, scientific and educational unit of the University of Zagreb</a:t>
            </a:r>
          </a:p>
          <a:p>
            <a:pPr lvl="1"/>
            <a:r>
              <a:rPr lang="en-GB" dirty="0" smtClean="0"/>
              <a:t>Established in 19</a:t>
            </a:r>
            <a:r>
              <a:rPr lang="hr-HR" dirty="0" smtClean="0"/>
              <a:t>84</a:t>
            </a:r>
            <a:endParaRPr lang="en-GB" dirty="0" smtClean="0"/>
          </a:p>
          <a:p>
            <a:pPr lvl="1"/>
            <a:r>
              <a:rPr lang="en-GB" dirty="0" smtClean="0"/>
              <a:t>15 departments</a:t>
            </a:r>
          </a:p>
          <a:p>
            <a:pPr lvl="2"/>
            <a:r>
              <a:rPr lang="en-GB" dirty="0" smtClean="0"/>
              <a:t>Cover all transport modes</a:t>
            </a:r>
            <a:r>
              <a:rPr lang="hr-HR" dirty="0" smtClean="0"/>
              <a:t> (road, railway, urban</a:t>
            </a:r>
            <a:r>
              <a:rPr lang="en-GB" dirty="0" smtClean="0"/>
              <a:t>,</a:t>
            </a:r>
            <a:r>
              <a:rPr lang="hr-HR" dirty="0" smtClean="0"/>
              <a:t> waterborn, information-communication, air, postal, </a:t>
            </a:r>
            <a:r>
              <a:rPr lang="en-GB" dirty="0" smtClean="0"/>
              <a:t>logistics, ITS, aeronautics</a:t>
            </a:r>
          </a:p>
          <a:p>
            <a:pPr lvl="1"/>
            <a:r>
              <a:rPr lang="en-GB" dirty="0" smtClean="0"/>
              <a:t>1</a:t>
            </a:r>
            <a:r>
              <a:rPr lang="hr-HR" dirty="0" smtClean="0"/>
              <a:t>0</a:t>
            </a:r>
            <a:r>
              <a:rPr lang="en-GB" dirty="0" smtClean="0"/>
              <a:t>0 research staff members</a:t>
            </a:r>
            <a:r>
              <a:rPr lang="hr-HR" dirty="0" smtClean="0"/>
              <a:t> / 2200 students</a:t>
            </a:r>
            <a:endParaRPr lang="en-GB" dirty="0" smtClean="0"/>
          </a:p>
          <a:p>
            <a:pPr lvl="1"/>
            <a:r>
              <a:rPr lang="en-GB" dirty="0" smtClean="0"/>
              <a:t>Publisher of the journal</a:t>
            </a:r>
          </a:p>
          <a:p>
            <a:pPr lvl="1">
              <a:buNone/>
            </a:pPr>
            <a:r>
              <a:rPr lang="en-GB" dirty="0" smtClean="0"/>
              <a:t>		PROMET – Traffic</a:t>
            </a:r>
            <a:r>
              <a:rPr lang="hr-HR" dirty="0" smtClean="0"/>
              <a:t> </a:t>
            </a:r>
            <a:r>
              <a:rPr lang="en-GB" dirty="0" smtClean="0"/>
              <a:t>&amp;</a:t>
            </a:r>
            <a:r>
              <a:rPr lang="hr-HR" dirty="0" smtClean="0"/>
              <a:t> </a:t>
            </a:r>
            <a:r>
              <a:rPr lang="en-GB" dirty="0" smtClean="0"/>
              <a:t>Transportation </a:t>
            </a:r>
          </a:p>
          <a:p>
            <a:pPr lvl="2"/>
            <a:r>
              <a:rPr lang="hr-HR" dirty="0" smtClean="0"/>
              <a:t>C</a:t>
            </a:r>
            <a:r>
              <a:rPr lang="en-GB" dirty="0" err="1" smtClean="0"/>
              <a:t>ited</a:t>
            </a:r>
            <a:r>
              <a:rPr lang="en-GB" dirty="0" smtClean="0"/>
              <a:t> in SCIE, TRIS, </a:t>
            </a:r>
            <a:r>
              <a:rPr lang="en-GB" dirty="0" err="1" smtClean="0"/>
              <a:t>Geobase</a:t>
            </a:r>
            <a:r>
              <a:rPr lang="en-GB" dirty="0" smtClean="0"/>
              <a:t>, FLUIDEX, and Scopus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University of Zagreb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Faculty of Transport and Traffic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pic>
        <p:nvPicPr>
          <p:cNvPr id="9" name="Picture 4" descr="http://t0.gstatic.com/images?q=tbn:ANd9GcQRO2ak5mXzFntzNrKzzXV_7y5pNM_yZWXgII0hYJOcTDbWj8M&amp;t=1&amp;usg=__sHqo1Tn0wXN0ZCPanHOnA_Qn8u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05064"/>
            <a:ext cx="171379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9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University of Zagreb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Faculty of Transport and Traffic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168352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hr-HR" smtClean="0"/>
              <a:t>Equipment</a:t>
            </a:r>
            <a:endParaRPr lang="en-GB" dirty="0" smtClean="0"/>
          </a:p>
          <a:p>
            <a:r>
              <a:rPr lang="hr-HR" smtClean="0"/>
              <a:t>Problems and approaches</a:t>
            </a:r>
            <a:endParaRPr lang="en-GB" dirty="0" smtClean="0"/>
          </a:p>
          <a:p>
            <a:r>
              <a:rPr lang="hr-HR" smtClean="0"/>
              <a:t>Developed solutions</a:t>
            </a:r>
            <a:endParaRPr lang="en-GB" dirty="0" smtClean="0"/>
          </a:p>
          <a:p>
            <a:r>
              <a:rPr lang="hr-HR" smtClean="0"/>
              <a:t>Results</a:t>
            </a:r>
            <a:endParaRPr lang="en-GB" dirty="0" smtClean="0"/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764704"/>
            <a:ext cx="82296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b="1" dirty="0" smtClean="0">
                <a:latin typeface="Palatino Linotype" panose="02040502050505030304" pitchFamily="18" charset="0"/>
              </a:rPr>
              <a:t>Outline</a:t>
            </a:r>
            <a:endParaRPr lang="en-GB" sz="3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Introduction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04512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Application of CV in road traffic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Research and development areas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Algorithms for measuring road traffic parameters</a:t>
            </a:r>
          </a:p>
          <a:p>
            <a:pPr lvl="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Possibility of extracting a large number of informations from video footage</a:t>
            </a:r>
            <a:br>
              <a:rPr lang="hr-HR" sz="1600" dirty="0" smtClean="0"/>
            </a:br>
            <a:r>
              <a:rPr lang="hr-HR" sz="1600" dirty="0" smtClean="0"/>
              <a:t>(distance between vehicles, velocity of vehicle, registration plate number – vehicle country of origin, origin-destination matrices, etc.)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Road signalization status check</a:t>
            </a:r>
          </a:p>
          <a:p>
            <a:pPr lvl="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Collaboration </a:t>
            </a:r>
            <a:r>
              <a:rPr lang="hr-HR" sz="1600" dirty="0"/>
              <a:t>with </a:t>
            </a:r>
            <a:r>
              <a:rPr lang="en-US" sz="1600" dirty="0"/>
              <a:t>Faculty of Electrical Engineering and </a:t>
            </a:r>
            <a:r>
              <a:rPr lang="en-US" sz="1600" dirty="0" smtClean="0"/>
              <a:t>Computing</a:t>
            </a:r>
            <a:endParaRPr lang="hr-HR" sz="1600" dirty="0" smtClean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Example</a:t>
            </a:r>
          </a:p>
        </p:txBody>
      </p:sp>
      <p:pic>
        <p:nvPicPr>
          <p:cNvPr id="1026" name="Picture 2" descr="C:\Users\kkovacic\Desktop\PRESENTATION\Zagreb_sk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77" y="3953842"/>
            <a:ext cx="5491403" cy="18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67544" y="580526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Surveillance of main nodes of Zagreb road traffic network (marked with red points in the image)</a:t>
            </a:r>
            <a:endParaRPr lang="hr-HR" sz="11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99852"/>
              </p:ext>
            </p:extLst>
          </p:nvPr>
        </p:nvGraphicFramePr>
        <p:xfrm>
          <a:off x="893802" y="4005064"/>
          <a:ext cx="2382054" cy="170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80"/>
                <a:gridCol w="190080"/>
                <a:gridCol w="221119"/>
                <a:gridCol w="367675"/>
                <a:gridCol w="353275"/>
                <a:gridCol w="353275"/>
                <a:gridCol w="353275"/>
                <a:gridCol w="353275"/>
              </a:tblGrid>
              <a:tr h="23041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10800" marR="10800" marT="10800" marB="1080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DESTINATION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0800" marR="108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</a:tr>
              <a:tr h="144016">
                <a:tc rowSpan="5"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hr-H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RIG</a:t>
                      </a:r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IN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vert="vert270" anchor="ctr"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1921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1754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1421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1021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1720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1872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1622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1524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</a:tr>
              <a:tr h="1440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1821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1921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1722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1210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1920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2011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1929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764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800" marR="10800" marT="10800" marB="10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656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1211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1644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1981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</a:t>
                      </a:r>
                      <a:endParaRPr lang="en-US" sz="1200" dirty="0"/>
                    </a:p>
                  </a:txBody>
                  <a:tcPr marL="10800" marR="10800" marT="10800" marB="10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1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b="1" smtClean="0"/>
              <a:t>Group </a:t>
            </a:r>
            <a:r>
              <a:rPr lang="hr-HR" b="1" err="1" smtClean="0"/>
              <a:t>members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/>
              <a:t>FTTS-CVG </a:t>
            </a:r>
            <a:r>
              <a:rPr lang="hr-HR" sz="2400" dirty="0" smtClean="0"/>
              <a:t>/ name.surname@fpz.hr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Prof. dr. sc. Hrvoje Gold, group leader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Asst. prof. Edouard Ivanjko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Asst. M.Sc. Marko Ševrović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Kristian Kovačić, mag. ing. traff., PhD student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/>
              <a:t>Faculty of transport and traffic sciences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Vukelićeva 4, HR-10000 Zagreb, Croatia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+385 (0)1 2380-222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/>
              <a:t>www.fpz.unizg.hr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924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Introduction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201622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Traffic parameters measurement consists of information extraction and analysis from video footage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Arised problems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Detection and tracking of vehicles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/>
              <a:t>Estimation of vehicle trajectory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4883794" cy="27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Introduction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09634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Algorithms for road signalization check have been developed as an alternative to classic</a:t>
            </a:r>
            <a:br>
              <a:rPr lang="hr-HR" dirty="0" smtClean="0"/>
            </a:br>
            <a:r>
              <a:rPr lang="hr-HR" dirty="0" smtClean="0"/>
              <a:t>on site road signalization inspections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Joint work with UNIZG-FER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D</a:t>
            </a:r>
            <a:r>
              <a:rPr lang="en-US" dirty="0" smtClean="0"/>
              <a:t>etection of</a:t>
            </a:r>
            <a:r>
              <a:rPr lang="hr-HR" dirty="0" smtClean="0"/>
              <a:t> </a:t>
            </a:r>
            <a:r>
              <a:rPr lang="en-US" dirty="0" smtClean="0"/>
              <a:t>anomalies </a:t>
            </a:r>
            <a:r>
              <a:rPr lang="en-US" dirty="0"/>
              <a:t>such as broken, covered, worn-out or stolen </a:t>
            </a:r>
            <a:r>
              <a:rPr lang="en-US" dirty="0" smtClean="0"/>
              <a:t>traffic</a:t>
            </a:r>
            <a:r>
              <a:rPr lang="hr-HR" dirty="0" smtClean="0"/>
              <a:t> </a:t>
            </a:r>
            <a:r>
              <a:rPr lang="en-US" dirty="0" smtClean="0"/>
              <a:t>signs</a:t>
            </a:r>
            <a:r>
              <a:rPr lang="en-US" dirty="0"/>
              <a:t>, and erased or incorrectly painted </a:t>
            </a:r>
            <a:r>
              <a:rPr lang="en-US" dirty="0" smtClean="0"/>
              <a:t>lanes</a:t>
            </a:r>
            <a:endParaRPr lang="hr-HR" sz="1800" dirty="0" smtClean="0"/>
          </a:p>
        </p:txBody>
      </p:sp>
      <p:pic>
        <p:nvPicPr>
          <p:cNvPr id="6146" name="Picture 2" descr="C:\Users\kkovacic\Desktop\traffic_sign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581128"/>
            <a:ext cx="5688632" cy="18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Equipment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2400" dirty="0" smtClean="0"/>
              <a:t>Purchased equipment for </a:t>
            </a:r>
            <a:r>
              <a:rPr lang="hr-HR" sz="2400" dirty="0"/>
              <a:t>measuring traffic </a:t>
            </a:r>
            <a:r>
              <a:rPr lang="hr-HR" sz="2400" dirty="0" smtClean="0"/>
              <a:t>parameters financed by project VISTA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0" dirty="0" smtClean="0"/>
              <a:t>Lead by </a:t>
            </a:r>
            <a:r>
              <a:rPr lang="en-US" b="0" dirty="0"/>
              <a:t>Faculty of Electrical Engineering and </a:t>
            </a:r>
            <a:r>
              <a:rPr lang="en-US" b="0" dirty="0" smtClean="0"/>
              <a:t>Computing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lvl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4 fixed wireless IP cameras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1 dome camera with pan-tilt-zoom functionality and LAN interface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2 dome cameras with pan-tilt-zoom functionality and analog output interface (BNC) + 2 video servers used for A/D video signal conversion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Network video recorder,</a:t>
            </a:r>
            <a:br>
              <a:rPr lang="hr-HR" dirty="0" smtClean="0"/>
            </a:br>
            <a:r>
              <a:rPr lang="hr-HR" dirty="0" smtClean="0"/>
              <a:t>wireless access points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50978"/>
            <a:ext cx="1908189" cy="110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24" y="1340768"/>
            <a:ext cx="1935888" cy="19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6"/>
            <a:ext cx="1605937" cy="1520287"/>
          </a:xfrm>
          <a:prstGeom prst="rect">
            <a:avLst/>
          </a:prstGeom>
        </p:spPr>
      </p:pic>
      <p:pic>
        <p:nvPicPr>
          <p:cNvPr id="1026" name="Picture 2" descr="Brickcom WAP-350N Wireless Outdoor N Access Po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79" y="4991395"/>
            <a:ext cx="1296144" cy="15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smtClean="0"/>
              <a:t>Equipment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hr-HR" sz="1400" b="1"/>
              <a:t>UNIZG-FTTS-CVG</a:t>
            </a:r>
            <a:endParaRPr lang="en-GB" sz="1400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 algn="ctr">
              <a:defRPr/>
            </a:pPr>
            <a:r>
              <a:rPr lang="hr-HR" smtClean="0"/>
              <a:t>JRWCV</a:t>
            </a:r>
            <a:r>
              <a:rPr lang="en-GB" dirty="0" smtClean="0"/>
              <a:t>, </a:t>
            </a:r>
            <a:r>
              <a:rPr lang="hr-HR" smtClean="0"/>
              <a:t>Zagreb, Croatia,</a:t>
            </a:r>
            <a:r>
              <a:rPr lang="en-GB" dirty="0" smtClean="0"/>
              <a:t> </a:t>
            </a:r>
            <a:r>
              <a:rPr lang="hr-HR"/>
              <a:t>1</a:t>
            </a:r>
            <a:r>
              <a:rPr lang="hr-HR" smtClean="0"/>
              <a:t>8 March 2014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304256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dirty="0" smtClean="0"/>
              <a:t>Equipment used for </a:t>
            </a:r>
            <a:r>
              <a:rPr lang="hr-HR" dirty="0"/>
              <a:t>road signalization </a:t>
            </a:r>
            <a:r>
              <a:rPr lang="hr-HR" dirty="0" smtClean="0"/>
              <a:t>check</a:t>
            </a:r>
          </a:p>
          <a:p>
            <a:pPr lvl="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Road </a:t>
            </a:r>
            <a:r>
              <a:rPr lang="en-GB" dirty="0" smtClean="0"/>
              <a:t>evaluation </a:t>
            </a:r>
            <a:r>
              <a:rPr lang="en-GB" dirty="0"/>
              <a:t>vehicle (equipped with HD cameras, GPS and </a:t>
            </a:r>
            <a:r>
              <a:rPr lang="en-GB" dirty="0" smtClean="0"/>
              <a:t>retroreflectometer</a:t>
            </a:r>
            <a:r>
              <a:rPr lang="hr-HR" dirty="0" smtClean="0"/>
              <a:t> for measuring </a:t>
            </a:r>
            <a:r>
              <a:rPr lang="en-US" dirty="0" smtClean="0"/>
              <a:t>retroreflectivity</a:t>
            </a:r>
            <a:r>
              <a:rPr lang="hr-HR" dirty="0" smtClean="0"/>
              <a:t> of pavement marking and traffic signs</a:t>
            </a:r>
            <a:r>
              <a:rPr lang="en-GB" dirty="0" smtClean="0"/>
              <a:t>)</a:t>
            </a:r>
            <a:endParaRPr lang="hr-HR" dirty="0" smtClean="0"/>
          </a:p>
          <a:p>
            <a:pPr lvl="1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128" y="3284984"/>
            <a:ext cx="29992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67544" y="558924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Font typeface="Arial" charset="0"/>
              <a:buNone/>
            </a:pPr>
            <a:r>
              <a:rPr lang="hr-HR" sz="2400" smtClean="0"/>
              <a:t>UNIZG-FTTS is expert member of European Road Assessment Programme (EuroRAP)</a:t>
            </a:r>
            <a:endParaRPr lang="en-GB" sz="2400" dirty="0"/>
          </a:p>
        </p:txBody>
      </p:sp>
      <p:pic>
        <p:nvPicPr>
          <p:cNvPr id="2" name="Picture 2" descr="F:\VISTA\Documentation\JRWCV2014\VISTA\DSC03666_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4" y="3284984"/>
            <a:ext cx="36755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75&quot;&gt;&lt;property id=&quot;20148&quot; value=&quot;5&quot;/&gt;&lt;property id=&quot;20300&quot; value=&quot;Slide 1 - &amp;quot;Presentation of the Faculty of Transport and Traffic Sciences&amp;#x0D;&amp;#x0A;Computer Vision Group&amp;quot;&quot;/&gt;&lt;property id=&quot;20307&quot; value=&quot;261&quot;/&gt;&lt;/object&gt;&lt;object type=&quot;3&quot; unique_id=&quot;10277&quot;&gt;&lt;property id=&quot;20148&quot; value=&quot;5&quot;/&gt;&lt;property id=&quot;20300&quot; value=&quot;Slide 3 - &amp;quot;Outline&amp;quot;&quot;/&gt;&lt;property id=&quot;20307&quot; value=&quot;262&quot;/&gt;&lt;/object&gt;&lt;object type=&quot;3&quot; unique_id=&quot;10380&quot;&gt;&lt;property id=&quot;20148&quot; value=&quot;5&quot;/&gt;&lt;property id=&quot;20300&quot; value=&quot;Slide 4&quot;/&gt;&lt;property id=&quot;20307&quot; value=&quot;269&quot;/&gt;&lt;/object&gt;&lt;object type=&quot;3&quot; unique_id=&quot;10381&quot;&gt;&lt;property id=&quot;20148&quot; value=&quot;5&quot;/&gt;&lt;property id=&quot;20300&quot; value=&quot;Slide 5&quot;/&gt;&lt;property id=&quot;20307&quot; value=&quot;266&quot;/&gt;&lt;/object&gt;&lt;object type=&quot;3&quot; unique_id=&quot;10428&quot;&gt;&lt;property id=&quot;20148&quot; value=&quot;5&quot;/&gt;&lt;property id=&quot;20300&quot; value=&quot;Slide 7&quot;/&gt;&lt;property id=&quot;20307&quot; value=&quot;270&quot;/&gt;&lt;/object&gt;&lt;object type=&quot;3&quot; unique_id=&quot;10430&quot;&gt;&lt;property id=&quot;20148&quot; value=&quot;5&quot;/&gt;&lt;property id=&quot;20300&quot; value=&quot;Slide 8&quot;/&gt;&lt;property id=&quot;20307&quot; value=&quot;272&quot;/&gt;&lt;/object&gt;&lt;object type=&quot;3&quot; unique_id=&quot;10431&quot;&gt;&lt;property id=&quot;20148&quot; value=&quot;5&quot;/&gt;&lt;property id=&quot;20300&quot; value=&quot;Slide 9&quot;/&gt;&lt;property id=&quot;20307&quot; value=&quot;273&quot;/&gt;&lt;/object&gt;&lt;object type=&quot;3&quot; unique_id=&quot;10432&quot;&gt;&lt;property id=&quot;20148&quot; value=&quot;5&quot;/&gt;&lt;property id=&quot;20300&quot; value=&quot;Slide 10&quot;/&gt;&lt;property id=&quot;20307&quot; value=&quot;275&quot;/&gt;&lt;/object&gt;&lt;object type=&quot;3&quot; unique_id=&quot;10433&quot;&gt;&lt;property id=&quot;20148&quot; value=&quot;5&quot;/&gt;&lt;property id=&quot;20300&quot; value=&quot;Slide 11&quot;/&gt;&lt;property id=&quot;20307&quot; value=&quot;277&quot;/&gt;&lt;/object&gt;&lt;object type=&quot;3&quot; unique_id=&quot;10434&quot;&gt;&lt;property id=&quot;20148&quot; value=&quot;5&quot;/&gt;&lt;property id=&quot;20300&quot; value=&quot;Slide 12&quot;/&gt;&lt;property id=&quot;20307&quot; value=&quot;279&quot;/&gt;&lt;/object&gt;&lt;object type=&quot;3&quot; unique_id=&quot;10435&quot;&gt;&lt;property id=&quot;20148&quot; value=&quot;5&quot;/&gt;&lt;property id=&quot;20300&quot; value=&quot;Slide 13&quot;/&gt;&lt;property id=&quot;20307&quot; value=&quot;281&quot;/&gt;&lt;/object&gt;&lt;object type=&quot;3&quot; unique_id=&quot;10436&quot;&gt;&lt;property id=&quot;20148&quot; value=&quot;5&quot;/&gt;&lt;property id=&quot;20300&quot; value=&quot;Slide 14&quot;/&gt;&lt;property id=&quot;20307&quot; value=&quot;282&quot;/&gt;&lt;/object&gt;&lt;object type=&quot;3&quot; unique_id=&quot;10437&quot;&gt;&lt;property id=&quot;20148&quot; value=&quot;5&quot;/&gt;&lt;property id=&quot;20300&quot; value=&quot;Slide 16&quot;/&gt;&lt;property id=&quot;20307&quot; value=&quot;284&quot;/&gt;&lt;/object&gt;&lt;object type=&quot;3&quot; unique_id=&quot;10438&quot;&gt;&lt;property id=&quot;20148&quot; value=&quot;5&quot;/&gt;&lt;property id=&quot;20300&quot; value=&quot;Slide 17&quot;/&gt;&lt;property id=&quot;20307&quot; value=&quot;285&quot;/&gt;&lt;/object&gt;&lt;object type=&quot;3&quot; unique_id=&quot;10439&quot;&gt;&lt;property id=&quot;20148&quot; value=&quot;5&quot;/&gt;&lt;property id=&quot;20300&quot; value=&quot;Slide 18&quot;/&gt;&lt;property id=&quot;20307&quot; value=&quot;286&quot;/&gt;&lt;/object&gt;&lt;object type=&quot;3&quot; unique_id=&quot;10440&quot;&gt;&lt;property id=&quot;20148&quot; value=&quot;5&quot;/&gt;&lt;property id=&quot;20300&quot; value=&quot;Slide 2&quot;/&gt;&lt;property id=&quot;20307&quot; value=&quot;288&quot;/&gt;&lt;/object&gt;&lt;object type=&quot;3&quot; unique_id=&quot;10441&quot;&gt;&lt;property id=&quot;20148&quot; value=&quot;5&quot;/&gt;&lt;property id=&quot;20300&quot; value=&quot;Slide 15&quot;/&gt;&lt;property id=&quot;20307&quot; value=&quot;289&quot;/&gt;&lt;/object&gt;&lt;object type=&quot;3&quot; unique_id=&quot;10442&quot;&gt;&lt;property id=&quot;20148&quot; value=&quot;5&quot;/&gt;&lt;property id=&quot;20300&quot; value=&quot;Slide 19 - &amp;quot;Presentation of the Faculty of Transport and Traffic Sciences&amp;#x0D;&amp;#x0A;Computer Vision Group&amp;quot;&quot;/&gt;&lt;property id=&quot;20307&quot; value=&quot;287&quot;/&gt;&lt;/object&gt;&lt;object type=&quot;3&quot; unique_id=&quot;10605&quot;&gt;&lt;property id=&quot;20148&quot; value=&quot;5&quot;/&gt;&lt;property id=&quot;20300&quot; value=&quot;Slide 6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dlozakTOG-EN 2012-07-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PredlozakTOG-EN 2012-07-26</Template>
  <TotalTime>791</TotalTime>
  <Words>903</Words>
  <Application>Microsoft Office PowerPoint</Application>
  <PresentationFormat>On-screen Show (4:3)</PresentationFormat>
  <Paragraphs>262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PredlozakTOG-EN 2012-07-26</vt:lpstr>
      <vt:lpstr>Presentation of the Faculty of Transport and Traffic Sciences Computer Vision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of the Faculty of Transport and Traffic Sciences Computer Vision Group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HIGHWAY AUTONOMIC CONTROL SYSTEM   (RAMP METERING AND SPEED LIMIT CONTROL  AS AUTONOMIC SYSTEM)</dc:title>
  <dc:creator>Edouard Ivanjko</dc:creator>
  <cp:lastModifiedBy>Kristian Kovačić</cp:lastModifiedBy>
  <cp:revision>145</cp:revision>
  <dcterms:created xsi:type="dcterms:W3CDTF">2014-02-26T12:27:59Z</dcterms:created>
  <dcterms:modified xsi:type="dcterms:W3CDTF">2014-04-28T09:29:37Z</dcterms:modified>
</cp:coreProperties>
</file>