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5213" cy="42803763"/>
  <p:notesSz cx="6858000" cy="9144000"/>
  <p:custDataLst>
    <p:tags r:id="rId3"/>
  </p:custDataLst>
  <p:defaultTextStyle>
    <a:defPPr>
      <a:defRPr lang="sr-Latn-RS"/>
    </a:defPPr>
    <a:lvl1pPr marL="0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1pPr>
    <a:lvl2pPr marL="2087591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2pPr>
    <a:lvl3pPr marL="4175181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3pPr>
    <a:lvl4pPr marL="6262771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4pPr>
    <a:lvl5pPr marL="8350359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5pPr>
    <a:lvl6pPr marL="10437949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6pPr>
    <a:lvl7pPr marL="12525539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7pPr>
    <a:lvl8pPr marL="14613130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8pPr>
    <a:lvl9pPr marL="16700718" algn="l" defTabSz="4175181" rtl="0" eaLnBrk="1" latinLnBrk="0" hangingPunct="1">
      <a:defRPr sz="82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50" autoAdjust="0"/>
    <p:restoredTop sz="96433" autoAdjust="0"/>
  </p:normalViewPr>
  <p:slideViewPr>
    <p:cSldViewPr>
      <p:cViewPr>
        <p:scale>
          <a:sx n="33" d="100"/>
          <a:sy n="33" d="100"/>
        </p:scale>
        <p:origin x="1494" y="24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13296921"/>
            <a:ext cx="25733931" cy="91750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2" y="24255465"/>
            <a:ext cx="21192650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00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0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50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00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5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00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50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00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524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2259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2145" y="2288822"/>
            <a:ext cx="5108944" cy="486892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325" y="2288822"/>
            <a:ext cx="14822242" cy="486892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756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307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5" y="27505384"/>
            <a:ext cx="25733931" cy="8501303"/>
          </a:xfrm>
        </p:spPr>
        <p:txBody>
          <a:bodyPr anchor="t"/>
          <a:lstStyle>
            <a:lvl1pPr algn="l">
              <a:defRPr sz="17042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5" y="18142067"/>
            <a:ext cx="25733931" cy="9363318"/>
          </a:xfrm>
        </p:spPr>
        <p:txBody>
          <a:bodyPr anchor="b"/>
          <a:lstStyle>
            <a:lvl1pPr marL="0" indent="0">
              <a:buNone/>
              <a:defRPr sz="8455">
                <a:solidFill>
                  <a:schemeClr val="tx1">
                    <a:tint val="75000"/>
                  </a:schemeClr>
                </a:solidFill>
              </a:defRPr>
            </a:lvl1pPr>
            <a:lvl2pPr marL="1950074" indent="0">
              <a:buNone/>
              <a:defRPr sz="7662">
                <a:solidFill>
                  <a:schemeClr val="tx1">
                    <a:tint val="75000"/>
                  </a:schemeClr>
                </a:solidFill>
              </a:defRPr>
            </a:lvl2pPr>
            <a:lvl3pPr marL="3900150" indent="0">
              <a:buNone/>
              <a:defRPr sz="6870">
                <a:solidFill>
                  <a:schemeClr val="tx1">
                    <a:tint val="75000"/>
                  </a:schemeClr>
                </a:solidFill>
              </a:defRPr>
            </a:lvl3pPr>
            <a:lvl4pPr marL="5850224" indent="0">
              <a:buNone/>
              <a:defRPr sz="5945">
                <a:solidFill>
                  <a:schemeClr val="tx1">
                    <a:tint val="75000"/>
                  </a:schemeClr>
                </a:solidFill>
              </a:defRPr>
            </a:lvl4pPr>
            <a:lvl5pPr marL="7800298" indent="0">
              <a:buNone/>
              <a:defRPr sz="5945">
                <a:solidFill>
                  <a:schemeClr val="tx1">
                    <a:tint val="75000"/>
                  </a:schemeClr>
                </a:solidFill>
              </a:defRPr>
            </a:lvl5pPr>
            <a:lvl6pPr marL="9750373" indent="0">
              <a:buNone/>
              <a:defRPr sz="5945">
                <a:solidFill>
                  <a:schemeClr val="tx1">
                    <a:tint val="75000"/>
                  </a:schemeClr>
                </a:solidFill>
              </a:defRPr>
            </a:lvl6pPr>
            <a:lvl7pPr marL="11700446" indent="0">
              <a:buNone/>
              <a:defRPr sz="5945">
                <a:solidFill>
                  <a:schemeClr val="tx1">
                    <a:tint val="75000"/>
                  </a:schemeClr>
                </a:solidFill>
              </a:defRPr>
            </a:lvl7pPr>
            <a:lvl8pPr marL="13650521" indent="0">
              <a:buNone/>
              <a:defRPr sz="5945">
                <a:solidFill>
                  <a:schemeClr val="tx1">
                    <a:tint val="75000"/>
                  </a:schemeClr>
                </a:solidFill>
              </a:defRPr>
            </a:lvl8pPr>
            <a:lvl9pPr marL="15600596" indent="0">
              <a:buNone/>
              <a:defRPr sz="5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129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327" y="13316730"/>
            <a:ext cx="9965590" cy="37661371"/>
          </a:xfrm>
        </p:spPr>
        <p:txBody>
          <a:bodyPr/>
          <a:lstStyle>
            <a:lvl1pPr>
              <a:defRPr sz="11890"/>
            </a:lvl1pPr>
            <a:lvl2pPr>
              <a:defRPr sz="10305"/>
            </a:lvl2pPr>
            <a:lvl3pPr>
              <a:defRPr sz="8455"/>
            </a:lvl3pPr>
            <a:lvl4pPr>
              <a:defRPr sz="7662"/>
            </a:lvl4pPr>
            <a:lvl5pPr>
              <a:defRPr sz="7662"/>
            </a:lvl5pPr>
            <a:lvl6pPr>
              <a:defRPr sz="7662"/>
            </a:lvl6pPr>
            <a:lvl7pPr>
              <a:defRPr sz="7662"/>
            </a:lvl7pPr>
            <a:lvl8pPr>
              <a:defRPr sz="7662"/>
            </a:lvl8pPr>
            <a:lvl9pPr>
              <a:defRPr sz="7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5505" y="13316730"/>
            <a:ext cx="9965590" cy="37661371"/>
          </a:xfrm>
        </p:spPr>
        <p:txBody>
          <a:bodyPr/>
          <a:lstStyle>
            <a:lvl1pPr>
              <a:defRPr sz="11890"/>
            </a:lvl1pPr>
            <a:lvl2pPr>
              <a:defRPr sz="10305"/>
            </a:lvl2pPr>
            <a:lvl3pPr>
              <a:defRPr sz="8455"/>
            </a:lvl3pPr>
            <a:lvl4pPr>
              <a:defRPr sz="7662"/>
            </a:lvl4pPr>
            <a:lvl5pPr>
              <a:defRPr sz="7662"/>
            </a:lvl5pPr>
            <a:lvl6pPr>
              <a:defRPr sz="7662"/>
            </a:lvl6pPr>
            <a:lvl7pPr>
              <a:defRPr sz="7662"/>
            </a:lvl7pPr>
            <a:lvl8pPr>
              <a:defRPr sz="7662"/>
            </a:lvl8pPr>
            <a:lvl9pPr>
              <a:defRPr sz="766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007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1714138"/>
            <a:ext cx="27247692" cy="713396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5" y="9581310"/>
            <a:ext cx="13376810" cy="3993033"/>
          </a:xfrm>
        </p:spPr>
        <p:txBody>
          <a:bodyPr anchor="b"/>
          <a:lstStyle>
            <a:lvl1pPr marL="0" indent="0">
              <a:buNone/>
              <a:defRPr sz="10305" b="1"/>
            </a:lvl1pPr>
            <a:lvl2pPr marL="1950074" indent="0">
              <a:buNone/>
              <a:defRPr sz="8455" b="1"/>
            </a:lvl2pPr>
            <a:lvl3pPr marL="3900150" indent="0">
              <a:buNone/>
              <a:defRPr sz="7662" b="1"/>
            </a:lvl3pPr>
            <a:lvl4pPr marL="5850224" indent="0">
              <a:buNone/>
              <a:defRPr sz="6870" b="1"/>
            </a:lvl4pPr>
            <a:lvl5pPr marL="7800298" indent="0">
              <a:buNone/>
              <a:defRPr sz="6870" b="1"/>
            </a:lvl5pPr>
            <a:lvl6pPr marL="9750373" indent="0">
              <a:buNone/>
              <a:defRPr sz="6870" b="1"/>
            </a:lvl6pPr>
            <a:lvl7pPr marL="11700446" indent="0">
              <a:buNone/>
              <a:defRPr sz="6870" b="1"/>
            </a:lvl7pPr>
            <a:lvl8pPr marL="13650521" indent="0">
              <a:buNone/>
              <a:defRPr sz="6870" b="1"/>
            </a:lvl8pPr>
            <a:lvl9pPr marL="15600596" indent="0">
              <a:buNone/>
              <a:defRPr sz="687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5" y="13574340"/>
            <a:ext cx="13376810" cy="24661708"/>
          </a:xfrm>
        </p:spPr>
        <p:txBody>
          <a:bodyPr/>
          <a:lstStyle>
            <a:lvl1pPr>
              <a:defRPr sz="10305"/>
            </a:lvl1pPr>
            <a:lvl2pPr>
              <a:defRPr sz="8455"/>
            </a:lvl2pPr>
            <a:lvl3pPr>
              <a:defRPr sz="7662"/>
            </a:lvl3pPr>
            <a:lvl4pPr>
              <a:defRPr sz="6870"/>
            </a:lvl4pPr>
            <a:lvl5pPr>
              <a:defRPr sz="6870"/>
            </a:lvl5pPr>
            <a:lvl6pPr>
              <a:defRPr sz="6870"/>
            </a:lvl6pPr>
            <a:lvl7pPr>
              <a:defRPr sz="6870"/>
            </a:lvl7pPr>
            <a:lvl8pPr>
              <a:defRPr sz="6870"/>
            </a:lvl8pPr>
            <a:lvl9pPr>
              <a:defRPr sz="687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5" y="9581310"/>
            <a:ext cx="13382063" cy="3993033"/>
          </a:xfrm>
        </p:spPr>
        <p:txBody>
          <a:bodyPr anchor="b"/>
          <a:lstStyle>
            <a:lvl1pPr marL="0" indent="0">
              <a:buNone/>
              <a:defRPr sz="10305" b="1"/>
            </a:lvl1pPr>
            <a:lvl2pPr marL="1950074" indent="0">
              <a:buNone/>
              <a:defRPr sz="8455" b="1"/>
            </a:lvl2pPr>
            <a:lvl3pPr marL="3900150" indent="0">
              <a:buNone/>
              <a:defRPr sz="7662" b="1"/>
            </a:lvl3pPr>
            <a:lvl4pPr marL="5850224" indent="0">
              <a:buNone/>
              <a:defRPr sz="6870" b="1"/>
            </a:lvl4pPr>
            <a:lvl5pPr marL="7800298" indent="0">
              <a:buNone/>
              <a:defRPr sz="6870" b="1"/>
            </a:lvl5pPr>
            <a:lvl6pPr marL="9750373" indent="0">
              <a:buNone/>
              <a:defRPr sz="6870" b="1"/>
            </a:lvl6pPr>
            <a:lvl7pPr marL="11700446" indent="0">
              <a:buNone/>
              <a:defRPr sz="6870" b="1"/>
            </a:lvl7pPr>
            <a:lvl8pPr marL="13650521" indent="0">
              <a:buNone/>
              <a:defRPr sz="6870" b="1"/>
            </a:lvl8pPr>
            <a:lvl9pPr marL="15600596" indent="0">
              <a:buNone/>
              <a:defRPr sz="687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5" y="13574340"/>
            <a:ext cx="13382063" cy="24661708"/>
          </a:xfrm>
        </p:spPr>
        <p:txBody>
          <a:bodyPr/>
          <a:lstStyle>
            <a:lvl1pPr>
              <a:defRPr sz="10305"/>
            </a:lvl1pPr>
            <a:lvl2pPr>
              <a:defRPr sz="8455"/>
            </a:lvl2pPr>
            <a:lvl3pPr>
              <a:defRPr sz="7662"/>
            </a:lvl3pPr>
            <a:lvl4pPr>
              <a:defRPr sz="6870"/>
            </a:lvl4pPr>
            <a:lvl5pPr>
              <a:defRPr sz="6870"/>
            </a:lvl5pPr>
            <a:lvl6pPr>
              <a:defRPr sz="6870"/>
            </a:lvl6pPr>
            <a:lvl7pPr>
              <a:defRPr sz="6870"/>
            </a:lvl7pPr>
            <a:lvl8pPr>
              <a:defRPr sz="6870"/>
            </a:lvl8pPr>
            <a:lvl9pPr>
              <a:defRPr sz="687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384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670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368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6" y="1704227"/>
            <a:ext cx="9960338" cy="7252861"/>
          </a:xfrm>
        </p:spPr>
        <p:txBody>
          <a:bodyPr anchor="b"/>
          <a:lstStyle>
            <a:lvl1pPr algn="l">
              <a:defRPr sz="8455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8" y="1704229"/>
            <a:ext cx="16924687" cy="36531828"/>
          </a:xfrm>
        </p:spPr>
        <p:txBody>
          <a:bodyPr/>
          <a:lstStyle>
            <a:lvl1pPr>
              <a:defRPr sz="13607"/>
            </a:lvl1pPr>
            <a:lvl2pPr>
              <a:defRPr sz="11890"/>
            </a:lvl2pPr>
            <a:lvl3pPr>
              <a:defRPr sz="10305"/>
            </a:lvl3pPr>
            <a:lvl4pPr>
              <a:defRPr sz="8455"/>
            </a:lvl4pPr>
            <a:lvl5pPr>
              <a:defRPr sz="8455"/>
            </a:lvl5pPr>
            <a:lvl6pPr>
              <a:defRPr sz="8455"/>
            </a:lvl6pPr>
            <a:lvl7pPr>
              <a:defRPr sz="8455"/>
            </a:lvl7pPr>
            <a:lvl8pPr>
              <a:defRPr sz="8455"/>
            </a:lvl8pPr>
            <a:lvl9pPr>
              <a:defRPr sz="845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6" y="8957092"/>
            <a:ext cx="9960338" cy="29278967"/>
          </a:xfrm>
        </p:spPr>
        <p:txBody>
          <a:bodyPr/>
          <a:lstStyle>
            <a:lvl1pPr marL="0" indent="0">
              <a:buNone/>
              <a:defRPr sz="5945"/>
            </a:lvl1pPr>
            <a:lvl2pPr marL="1950074" indent="0">
              <a:buNone/>
              <a:defRPr sz="5152"/>
            </a:lvl2pPr>
            <a:lvl3pPr marL="3900150" indent="0">
              <a:buNone/>
              <a:defRPr sz="4360"/>
            </a:lvl3pPr>
            <a:lvl4pPr marL="5850224" indent="0">
              <a:buNone/>
              <a:defRPr sz="3831"/>
            </a:lvl4pPr>
            <a:lvl5pPr marL="7800298" indent="0">
              <a:buNone/>
              <a:defRPr sz="3831"/>
            </a:lvl5pPr>
            <a:lvl6pPr marL="9750373" indent="0">
              <a:buNone/>
              <a:defRPr sz="3831"/>
            </a:lvl6pPr>
            <a:lvl7pPr marL="11700446" indent="0">
              <a:buNone/>
              <a:defRPr sz="3831"/>
            </a:lvl7pPr>
            <a:lvl8pPr marL="13650521" indent="0">
              <a:buNone/>
              <a:defRPr sz="3831"/>
            </a:lvl8pPr>
            <a:lvl9pPr marL="15600596" indent="0">
              <a:buNone/>
              <a:defRPr sz="3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666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7" y="29962639"/>
            <a:ext cx="18165128" cy="3537260"/>
          </a:xfrm>
        </p:spPr>
        <p:txBody>
          <a:bodyPr anchor="b"/>
          <a:lstStyle>
            <a:lvl1pPr algn="l">
              <a:defRPr sz="8455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7" y="3824597"/>
            <a:ext cx="18165128" cy="25682258"/>
          </a:xfrm>
        </p:spPr>
        <p:txBody>
          <a:bodyPr/>
          <a:lstStyle>
            <a:lvl1pPr marL="0" indent="0">
              <a:buNone/>
              <a:defRPr sz="13607"/>
            </a:lvl1pPr>
            <a:lvl2pPr marL="1950074" indent="0">
              <a:buNone/>
              <a:defRPr sz="11890"/>
            </a:lvl2pPr>
            <a:lvl3pPr marL="3900150" indent="0">
              <a:buNone/>
              <a:defRPr sz="10305"/>
            </a:lvl3pPr>
            <a:lvl4pPr marL="5850224" indent="0">
              <a:buNone/>
              <a:defRPr sz="8455"/>
            </a:lvl4pPr>
            <a:lvl5pPr marL="7800298" indent="0">
              <a:buNone/>
              <a:defRPr sz="8455"/>
            </a:lvl5pPr>
            <a:lvl6pPr marL="9750373" indent="0">
              <a:buNone/>
              <a:defRPr sz="8455"/>
            </a:lvl6pPr>
            <a:lvl7pPr marL="11700446" indent="0">
              <a:buNone/>
              <a:defRPr sz="8455"/>
            </a:lvl7pPr>
            <a:lvl8pPr marL="13650521" indent="0">
              <a:buNone/>
              <a:defRPr sz="8455"/>
            </a:lvl8pPr>
            <a:lvl9pPr marL="15600596" indent="0">
              <a:buNone/>
              <a:defRPr sz="8455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7" y="33499898"/>
            <a:ext cx="18165128" cy="5023493"/>
          </a:xfrm>
        </p:spPr>
        <p:txBody>
          <a:bodyPr/>
          <a:lstStyle>
            <a:lvl1pPr marL="0" indent="0">
              <a:buNone/>
              <a:defRPr sz="5945"/>
            </a:lvl1pPr>
            <a:lvl2pPr marL="1950074" indent="0">
              <a:buNone/>
              <a:defRPr sz="5152"/>
            </a:lvl2pPr>
            <a:lvl3pPr marL="3900150" indent="0">
              <a:buNone/>
              <a:defRPr sz="4360"/>
            </a:lvl3pPr>
            <a:lvl4pPr marL="5850224" indent="0">
              <a:buNone/>
              <a:defRPr sz="3831"/>
            </a:lvl4pPr>
            <a:lvl5pPr marL="7800298" indent="0">
              <a:buNone/>
              <a:defRPr sz="3831"/>
            </a:lvl5pPr>
            <a:lvl6pPr marL="9750373" indent="0">
              <a:buNone/>
              <a:defRPr sz="3831"/>
            </a:lvl6pPr>
            <a:lvl7pPr marL="11700446" indent="0">
              <a:buNone/>
              <a:defRPr sz="3831"/>
            </a:lvl7pPr>
            <a:lvl8pPr marL="13650521" indent="0">
              <a:buNone/>
              <a:defRPr sz="3831"/>
            </a:lvl8pPr>
            <a:lvl9pPr marL="15600596" indent="0">
              <a:buNone/>
              <a:defRPr sz="38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623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1714138"/>
            <a:ext cx="27247692" cy="7133960"/>
          </a:xfrm>
          <a:prstGeom prst="rect">
            <a:avLst/>
          </a:prstGeom>
        </p:spPr>
        <p:txBody>
          <a:bodyPr vert="horz" lIns="295219" tIns="147609" rIns="295219" bIns="14760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987553"/>
            <a:ext cx="27247692" cy="28248504"/>
          </a:xfrm>
          <a:prstGeom prst="rect">
            <a:avLst/>
          </a:prstGeom>
        </p:spPr>
        <p:txBody>
          <a:bodyPr vert="horz" lIns="295219" tIns="147609" rIns="295219" bIns="14760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0" y="39672755"/>
            <a:ext cx="7064218" cy="2278903"/>
          </a:xfrm>
          <a:prstGeom prst="rect">
            <a:avLst/>
          </a:prstGeom>
        </p:spPr>
        <p:txBody>
          <a:bodyPr vert="horz" lIns="295219" tIns="147609" rIns="295219" bIns="147609" rtlCol="0" anchor="ctr"/>
          <a:lstStyle>
            <a:lvl1pPr algn="l">
              <a:defRPr sz="5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2DD22-E26F-4A8A-A43C-D2FE8471B4CA}" type="datetimeFigureOut">
              <a:rPr lang="hr-HR" smtClean="0"/>
              <a:pPr/>
              <a:t>7.7.2014.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4" y="39672755"/>
            <a:ext cx="9587150" cy="2278903"/>
          </a:xfrm>
          <a:prstGeom prst="rect">
            <a:avLst/>
          </a:prstGeom>
        </p:spPr>
        <p:txBody>
          <a:bodyPr vert="horz" lIns="295219" tIns="147609" rIns="295219" bIns="147609" rtlCol="0" anchor="ctr"/>
          <a:lstStyle>
            <a:lvl1pPr algn="ctr">
              <a:defRPr sz="5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72755"/>
            <a:ext cx="7064218" cy="2278903"/>
          </a:xfrm>
          <a:prstGeom prst="rect">
            <a:avLst/>
          </a:prstGeom>
        </p:spPr>
        <p:txBody>
          <a:bodyPr vert="horz" lIns="295219" tIns="147609" rIns="295219" bIns="147609" rtlCol="0" anchor="ctr"/>
          <a:lstStyle>
            <a:lvl1pPr algn="r">
              <a:defRPr sz="5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117FB-BEFA-4B19-A9CF-FC4D2C57608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738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0150" rtl="0" eaLnBrk="1" latinLnBrk="0" hangingPunct="1">
        <a:spcBef>
          <a:spcPct val="0"/>
        </a:spcBef>
        <a:buNone/>
        <a:defRPr sz="18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2555" indent="-1462555" algn="l" defTabSz="39001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607" kern="1200">
          <a:solidFill>
            <a:schemeClr val="tx1"/>
          </a:solidFill>
          <a:latin typeface="+mn-lt"/>
          <a:ea typeface="+mn-ea"/>
          <a:cs typeface="+mn-cs"/>
        </a:defRPr>
      </a:lvl1pPr>
      <a:lvl2pPr marL="3168871" indent="-1218795" algn="l" defTabSz="39001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890" kern="1200">
          <a:solidFill>
            <a:schemeClr val="tx1"/>
          </a:solidFill>
          <a:latin typeface="+mn-lt"/>
          <a:ea typeface="+mn-ea"/>
          <a:cs typeface="+mn-cs"/>
        </a:defRPr>
      </a:lvl2pPr>
      <a:lvl3pPr marL="4875187" indent="-975038" algn="l" defTabSz="39001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5" kern="1200">
          <a:solidFill>
            <a:schemeClr val="tx1"/>
          </a:solidFill>
          <a:latin typeface="+mn-lt"/>
          <a:ea typeface="+mn-ea"/>
          <a:cs typeface="+mn-cs"/>
        </a:defRPr>
      </a:lvl3pPr>
      <a:lvl4pPr marL="6825261" indent="-975038" algn="l" defTabSz="3900150" rtl="0" eaLnBrk="1" latinLnBrk="0" hangingPunct="1">
        <a:spcBef>
          <a:spcPct val="20000"/>
        </a:spcBef>
        <a:buFont typeface="Arial" panose="020B0604020202020204" pitchFamily="34" charset="0"/>
        <a:buChar char="–"/>
        <a:defRPr sz="8455" kern="1200">
          <a:solidFill>
            <a:schemeClr val="tx1"/>
          </a:solidFill>
          <a:latin typeface="+mn-lt"/>
          <a:ea typeface="+mn-ea"/>
          <a:cs typeface="+mn-cs"/>
        </a:defRPr>
      </a:lvl4pPr>
      <a:lvl5pPr marL="8775335" indent="-975038" algn="l" defTabSz="3900150" rtl="0" eaLnBrk="1" latinLnBrk="0" hangingPunct="1">
        <a:spcBef>
          <a:spcPct val="20000"/>
        </a:spcBef>
        <a:buFont typeface="Arial" panose="020B0604020202020204" pitchFamily="34" charset="0"/>
        <a:buChar char="»"/>
        <a:defRPr sz="8455" kern="1200">
          <a:solidFill>
            <a:schemeClr val="tx1"/>
          </a:solidFill>
          <a:latin typeface="+mn-lt"/>
          <a:ea typeface="+mn-ea"/>
          <a:cs typeface="+mn-cs"/>
        </a:defRPr>
      </a:lvl5pPr>
      <a:lvl6pPr marL="10725410" indent="-975038" algn="l" defTabSz="3900150" rtl="0" eaLnBrk="1" latinLnBrk="0" hangingPunct="1">
        <a:spcBef>
          <a:spcPct val="20000"/>
        </a:spcBef>
        <a:buFont typeface="Arial" panose="020B0604020202020204" pitchFamily="34" charset="0"/>
        <a:buChar char="•"/>
        <a:defRPr sz="8455" kern="1200">
          <a:solidFill>
            <a:schemeClr val="tx1"/>
          </a:solidFill>
          <a:latin typeface="+mn-lt"/>
          <a:ea typeface="+mn-ea"/>
          <a:cs typeface="+mn-cs"/>
        </a:defRPr>
      </a:lvl6pPr>
      <a:lvl7pPr marL="12675486" indent="-975038" algn="l" defTabSz="3900150" rtl="0" eaLnBrk="1" latinLnBrk="0" hangingPunct="1">
        <a:spcBef>
          <a:spcPct val="20000"/>
        </a:spcBef>
        <a:buFont typeface="Arial" panose="020B0604020202020204" pitchFamily="34" charset="0"/>
        <a:buChar char="•"/>
        <a:defRPr sz="8455" kern="1200">
          <a:solidFill>
            <a:schemeClr val="tx1"/>
          </a:solidFill>
          <a:latin typeface="+mn-lt"/>
          <a:ea typeface="+mn-ea"/>
          <a:cs typeface="+mn-cs"/>
        </a:defRPr>
      </a:lvl7pPr>
      <a:lvl8pPr marL="14625560" indent="-975038" algn="l" defTabSz="3900150" rtl="0" eaLnBrk="1" latinLnBrk="0" hangingPunct="1">
        <a:spcBef>
          <a:spcPct val="20000"/>
        </a:spcBef>
        <a:buFont typeface="Arial" panose="020B0604020202020204" pitchFamily="34" charset="0"/>
        <a:buChar char="•"/>
        <a:defRPr sz="8455" kern="1200">
          <a:solidFill>
            <a:schemeClr val="tx1"/>
          </a:solidFill>
          <a:latin typeface="+mn-lt"/>
          <a:ea typeface="+mn-ea"/>
          <a:cs typeface="+mn-cs"/>
        </a:defRPr>
      </a:lvl8pPr>
      <a:lvl9pPr marL="16575634" indent="-975038" algn="l" defTabSz="3900150" rtl="0" eaLnBrk="1" latinLnBrk="0" hangingPunct="1">
        <a:spcBef>
          <a:spcPct val="20000"/>
        </a:spcBef>
        <a:buFont typeface="Arial" panose="020B0604020202020204" pitchFamily="34" charset="0"/>
        <a:buChar char="•"/>
        <a:defRPr sz="84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1pPr>
      <a:lvl2pPr marL="1950074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2pPr>
      <a:lvl3pPr marL="3900150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3pPr>
      <a:lvl4pPr marL="5850224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4pPr>
      <a:lvl5pPr marL="7800298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5pPr>
      <a:lvl6pPr marL="9750373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6pPr>
      <a:lvl7pPr marL="11700446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7pPr>
      <a:lvl8pPr marL="13650521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8pPr>
      <a:lvl9pPr marL="15600596" algn="l" defTabSz="3900150" rtl="0" eaLnBrk="1" latinLnBrk="0" hangingPunct="1">
        <a:defRPr sz="7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Box 109"/>
          <p:cNvSpPr txBox="1"/>
          <p:nvPr/>
        </p:nvSpPr>
        <p:spPr>
          <a:xfrm>
            <a:off x="19608817" y="31961548"/>
            <a:ext cx="10074404" cy="665925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&amp; FUTURE WORK</a:t>
            </a:r>
            <a:endParaRPr lang="en-GB" sz="436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89844" y="14362103"/>
            <a:ext cx="14563027" cy="665925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DETECTION</a:t>
            </a:r>
            <a:endParaRPr lang="en-GB" sz="436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85653" y="13696178"/>
            <a:ext cx="29097568" cy="665925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PROCESSING</a:t>
            </a:r>
            <a:endParaRPr lang="en-GB" sz="436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91990" y="14362103"/>
            <a:ext cx="29091231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91990" y="7050100"/>
            <a:ext cx="29091231" cy="620858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VISTA – COMPUTER VISION INNOVATIONS FOR SAFE TRAFFIC</a:t>
            </a:r>
            <a:endParaRPr lang="en-GB" sz="436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85653" y="21021351"/>
            <a:ext cx="19021998" cy="1325717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ORIGIN DETECTION USING</a:t>
            </a:r>
            <a:b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LICENSE PLATE RECOGNITION</a:t>
            </a:r>
            <a:endParaRPr lang="en-GB" sz="436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3" name="Picture 13" descr="G:\VISTA\Documentation\WSCG2014\Poster\Predlosci\Figs\exec_time_compa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38" y="28736525"/>
            <a:ext cx="10014599" cy="1283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TextBox 79"/>
          <p:cNvSpPr txBox="1"/>
          <p:nvPr/>
        </p:nvSpPr>
        <p:spPr>
          <a:xfrm>
            <a:off x="585653" y="27109809"/>
            <a:ext cx="10807538" cy="644528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OPTIMIZATION AND SPEED UP</a:t>
            </a:r>
            <a:endParaRPr lang="en-GB" sz="436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2329295" y="7710424"/>
            <a:ext cx="8611372" cy="5985754"/>
          </a:xfrm>
          <a:prstGeom prst="rect">
            <a:avLst/>
          </a:prstGeom>
          <a:noFill/>
          <a:ln>
            <a:noFill/>
          </a:ln>
        </p:spPr>
        <p:txBody>
          <a:bodyPr wrap="square" lIns="237804" tIns="237804" rIns="237804" bIns="237804" numCol="1" rtlCol="0" anchor="t" anchorCtr="0">
            <a:noAutofit/>
          </a:bodyPr>
          <a:lstStyle/>
          <a:p>
            <a:pPr marL="216000" indent="-216000" defTabSz="216000"/>
            <a:r>
              <a:rPr lang="en-GB" sz="3303" b="1" dirty="0">
                <a:latin typeface="Arial" panose="020B0604020202020204" pitchFamily="34" charset="0"/>
                <a:cs typeface="Arial" panose="020B0604020202020204" pitchFamily="34" charset="0"/>
              </a:rPr>
              <a:t>Overall objectives:</a:t>
            </a:r>
          </a:p>
          <a:p>
            <a:pPr marL="360000" lvl="1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Strengthening of technology transfer and commercialization capacities of partner </a:t>
            </a:r>
            <a:r>
              <a:rPr lang="en-GB" sz="3303" dirty="0" err="1">
                <a:latin typeface="Arial" panose="020B0604020202020204" pitchFamily="34" charset="0"/>
                <a:cs typeface="Arial" panose="020B0604020202020204" pitchFamily="34" charset="0"/>
              </a:rPr>
              <a:t>HEIs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1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Transfer of existing computer vision applications from </a:t>
            </a:r>
            <a:r>
              <a:rPr lang="en-GB" sz="3303" dirty="0" err="1">
                <a:latin typeface="Arial" panose="020B0604020202020204" pitchFamily="34" charset="0"/>
                <a:cs typeface="Arial" panose="020B0604020202020204" pitchFamily="34" charset="0"/>
              </a:rPr>
              <a:t>HEIs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GB" sz="3303" dirty="0" err="1">
                <a:latin typeface="Arial" panose="020B0604020202020204" pitchFamily="34" charset="0"/>
                <a:cs typeface="Arial" panose="020B0604020202020204" pitchFamily="34" charset="0"/>
              </a:rPr>
              <a:t>SMEs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0" lvl="1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Developing new traffic- and transportation-related computer vision applications with commercial potential in collaboration with </a:t>
            </a:r>
            <a:r>
              <a:rPr lang="en-GB" sz="3303" dirty="0" err="1">
                <a:latin typeface="Arial" panose="020B0604020202020204" pitchFamily="34" charset="0"/>
                <a:cs typeface="Arial" panose="020B0604020202020204" pitchFamily="34" charset="0"/>
              </a:rPr>
              <a:t>SMEs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 in the automotive industry sector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63251" y="663076"/>
            <a:ext cx="27567295" cy="2559285"/>
          </a:xfrm>
          <a:prstGeom prst="rect">
            <a:avLst/>
          </a:prstGeom>
          <a:noFill/>
          <a:ln>
            <a:noFill/>
          </a:ln>
        </p:spPr>
        <p:txBody>
          <a:bodyPr wrap="square" lIns="85397" tIns="42698" rIns="85397" bIns="42698" rtlCol="0" anchor="ctr" anchorCtr="0">
            <a:noAutofit/>
          </a:bodyPr>
          <a:lstStyle/>
          <a:p>
            <a:pPr algn="ctr"/>
            <a:r>
              <a:rPr lang="en-GB" sz="845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Measurement of road traffic parameters</a:t>
            </a:r>
            <a:br>
              <a:rPr lang="en-GB" sz="845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845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computer vision</a:t>
            </a:r>
            <a:endParaRPr lang="en-GB" sz="845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9634100" y="39160730"/>
            <a:ext cx="10064387" cy="693028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  <a:endParaRPr lang="en-GB" sz="436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91990" y="15028028"/>
            <a:ext cx="14571127" cy="5993322"/>
          </a:xfrm>
          <a:prstGeom prst="rect">
            <a:avLst/>
          </a:prstGeom>
          <a:noFill/>
          <a:ln>
            <a:noFill/>
          </a:ln>
        </p:spPr>
        <p:txBody>
          <a:bodyPr wrap="square" lIns="237804" tIns="237804" rIns="237804" bIns="237804" rtlCol="0" anchor="t" anchorCtr="0">
            <a:noAutofit/>
          </a:bodyPr>
          <a:lstStyle/>
          <a:p>
            <a:pPr marL="216000" indent="-216000" defTabSz="216000">
              <a:spcAft>
                <a:spcPts val="1000"/>
              </a:spcAft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Basic work flow of vehicle detection consists of:</a:t>
            </a:r>
          </a:p>
          <a:p>
            <a:pPr marL="360000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Original image (a)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down sampled and blurred (b)</a:t>
            </a:r>
          </a:p>
          <a:p>
            <a:pPr marL="360000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Creation of background image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model and comparison of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background image model and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current image (c)</a:t>
            </a:r>
          </a:p>
          <a:p>
            <a:pPr marL="360000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Pixel </a:t>
            </a:r>
            <a:r>
              <a:rPr lang="en-GB" sz="3303" err="1">
                <a:latin typeface="Arial" panose="020B0604020202020204" pitchFamily="34" charset="0"/>
                <a:cs typeface="Arial" panose="020B0604020202020204" pitchFamily="34" charset="0"/>
              </a:rPr>
              <a:t>clusterization</a:t>
            </a:r>
            <a:r>
              <a:rPr lang="en-GB" sz="3303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hr-HR" sz="3303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303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grouping 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(d)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TextBox 370"/>
          <p:cNvSpPr txBox="1"/>
          <p:nvPr/>
        </p:nvSpPr>
        <p:spPr>
          <a:xfrm>
            <a:off x="15139459" y="14362103"/>
            <a:ext cx="14559028" cy="665925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VEHICLE TRACKING AND COUNTING</a:t>
            </a:r>
            <a:endParaRPr lang="en-GB" sz="43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5168193" y="15028027"/>
            <a:ext cx="14510982" cy="5998853"/>
          </a:xfrm>
          <a:prstGeom prst="rect">
            <a:avLst/>
          </a:prstGeom>
          <a:noFill/>
          <a:ln>
            <a:noFill/>
          </a:ln>
        </p:spPr>
        <p:txBody>
          <a:bodyPr wrap="square" lIns="237804" tIns="237804" rIns="237804" bIns="237804" rtlCol="0" anchor="t" anchorCtr="0">
            <a:noAutofit/>
          </a:bodyPr>
          <a:lstStyle/>
          <a:p>
            <a:pPr marL="216000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In the proposed system, </a:t>
            </a:r>
            <a:r>
              <a:rPr lang="en-GB" sz="3303" dirty="0" err="1">
                <a:latin typeface="Arial" panose="020B0604020202020204" pitchFamily="34" charset="0"/>
                <a:cs typeface="Arial" panose="020B0604020202020204" pitchFamily="34" charset="0"/>
              </a:rPr>
              <a:t>spatio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-temporal tracking of objects in </a:t>
            </a:r>
            <a:r>
              <a:rPr lang="en-GB" sz="3303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scene</a:t>
            </a:r>
            <a:r>
              <a:rPr lang="hr-HR" sz="3303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303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used for filtering</a:t>
            </a:r>
          </a:p>
          <a:p>
            <a:pPr marL="216000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Every currently tracked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object in the scene is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compared with each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cluster </a:t>
            </a:r>
            <a:r>
              <a:rPr lang="en-GB" sz="3303">
                <a:latin typeface="Arial" panose="020B0604020202020204" pitchFamily="34" charset="0"/>
                <a:cs typeface="Arial" panose="020B0604020202020204" pitchFamily="34" charset="0"/>
              </a:rPr>
              <a:t>detected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hr-HR" sz="3303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r-HR" sz="3303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30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  <a:p>
            <a:pPr marL="216000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When a vehicle passes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through marker and </a:t>
            </a:r>
            <a:r>
              <a:rPr lang="en-GB" sz="3303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hit</a:t>
            </a:r>
            <a:r>
              <a:rPr lang="hr-HR" sz="3303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303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hr-HR" sz="3303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detected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303">
                <a:latin typeface="Arial" panose="020B0604020202020204" pitchFamily="34" charset="0"/>
                <a:cs typeface="Arial" panose="020B0604020202020204" pitchFamily="34" charset="0"/>
              </a:rPr>
              <a:t>counter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hr-HR" sz="3303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303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hr-HR" sz="3303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marker 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is incremented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6" name="Picture 12" descr="G:\VISTA\Documentation\WSCG2014\Poster\Predlosci\Figs\vehicle_tracki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290" y="15947254"/>
            <a:ext cx="7626852" cy="393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1990" y="594509"/>
            <a:ext cx="29091231" cy="4161568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85397" tIns="42698" rIns="85397" bIns="42698" rtlCol="0" anchor="ctr" anchorCtr="0">
            <a:noAutofit/>
          </a:bodyPr>
          <a:lstStyle/>
          <a:p>
            <a:pPr algn="ctr"/>
            <a:endParaRPr lang="en-GB" sz="108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91990" y="13696178"/>
            <a:ext cx="29091231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3492" y="2233206"/>
            <a:ext cx="3767642" cy="4042666"/>
          </a:xfrm>
          <a:prstGeom prst="rect">
            <a:avLst/>
          </a:prstGeom>
          <a:ln>
            <a:noFill/>
          </a:ln>
        </p:spPr>
      </p:pic>
      <p:sp>
        <p:nvSpPr>
          <p:cNvPr id="19" name="TextBox 18"/>
          <p:cNvSpPr txBox="1"/>
          <p:nvPr/>
        </p:nvSpPr>
        <p:spPr>
          <a:xfrm>
            <a:off x="5149354" y="5224973"/>
            <a:ext cx="19976507" cy="1811956"/>
          </a:xfrm>
          <a:prstGeom prst="rect">
            <a:avLst/>
          </a:prstGeom>
          <a:noFill/>
          <a:ln>
            <a:noFill/>
          </a:ln>
        </p:spPr>
        <p:txBody>
          <a:bodyPr wrap="square" lIns="85397" tIns="42698" rIns="85397" bIns="42698" rtlCol="0" anchor="ctr" anchorCtr="0">
            <a:noAutofit/>
          </a:bodyPr>
          <a:lstStyle/>
          <a:p>
            <a:pPr algn="ctr"/>
            <a:r>
              <a:rPr lang="en-GB" sz="5284" dirty="0">
                <a:latin typeface="Arial" panose="020B0604020202020204" pitchFamily="34" charset="0"/>
                <a:cs typeface="Arial" panose="020B0604020202020204" pitchFamily="34" charset="0"/>
              </a:rPr>
              <a:t>University of Zagreb, Faculty of Transport and Traffic Sciences</a:t>
            </a:r>
          </a:p>
          <a:p>
            <a:pPr algn="ctr"/>
            <a:r>
              <a:rPr lang="en-GB" sz="4228" dirty="0">
                <a:latin typeface="Arial" panose="020B0604020202020204" pitchFamily="34" charset="0"/>
                <a:cs typeface="Arial" panose="020B0604020202020204" pitchFamily="34" charset="0"/>
              </a:rPr>
              <a:t>www.unizg.hr, www.fpz.unizg.hr, its.fpz.hr</a:t>
            </a:r>
            <a:endParaRPr lang="en-GB" sz="422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85652" y="9415231"/>
            <a:ext cx="11743643" cy="4259549"/>
          </a:xfrm>
          <a:prstGeom prst="rect">
            <a:avLst/>
          </a:prstGeom>
          <a:noFill/>
          <a:ln>
            <a:noFill/>
          </a:ln>
        </p:spPr>
        <p:txBody>
          <a:bodyPr wrap="square" lIns="237804" tIns="237804" rIns="237804" bIns="237804" numCol="1" rtlCol="0" anchor="ctr" anchorCtr="0">
            <a:noAutofit/>
          </a:bodyPr>
          <a:lstStyle/>
          <a:p>
            <a:pPr marL="216000" indent="-216000" defTabSz="216000">
              <a:buFont typeface="Arial" panose="020B0604020202020204" pitchFamily="34" charset="0"/>
              <a:buChar char="•"/>
            </a:pPr>
            <a:r>
              <a:rPr lang="en-GB" sz="3303" u="sng" dirty="0">
                <a:latin typeface="Arial" panose="020B0604020202020204" pitchFamily="34" charset="0"/>
                <a:cs typeface="Arial" panose="020B0604020202020204" pitchFamily="34" charset="0"/>
              </a:rPr>
              <a:t>Faculty of Electrical Engineering and</a:t>
            </a:r>
            <a:br>
              <a:rPr lang="en-GB" sz="3303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u="sng" dirty="0">
                <a:latin typeface="Arial" panose="020B0604020202020204" pitchFamily="34" charset="0"/>
                <a:cs typeface="Arial" panose="020B0604020202020204" pitchFamily="34" charset="0"/>
              </a:rPr>
              <a:t>Computing (</a:t>
            </a:r>
            <a:r>
              <a:rPr lang="en-GB" sz="3303" u="sng" dirty="0" err="1">
                <a:latin typeface="Arial" panose="020B0604020202020204" pitchFamily="34" charset="0"/>
                <a:cs typeface="Arial" panose="020B0604020202020204" pitchFamily="34" charset="0"/>
              </a:rPr>
              <a:t>UNIZG-FER</a:t>
            </a:r>
            <a:r>
              <a:rPr lang="en-GB" sz="3303" u="sng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 leading institution</a:t>
            </a:r>
          </a:p>
          <a:p>
            <a:pPr marL="720000" lvl="1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Project leader: </a:t>
            </a:r>
            <a:r>
              <a:rPr lang="en-GB" sz="3303" u="sng" dirty="0">
                <a:latin typeface="Arial" panose="020B0604020202020204" pitchFamily="34" charset="0"/>
                <a:cs typeface="Arial" panose="020B0604020202020204" pitchFamily="34" charset="0"/>
              </a:rPr>
              <a:t>prof. dr. sc. Sven Lončarić</a:t>
            </a:r>
          </a:p>
          <a:p>
            <a:pPr marL="216000" indent="-216000" defTabSz="216000">
              <a:buFont typeface="Arial" panose="020B0604020202020204" pitchFamily="34" charset="0"/>
              <a:buChar char="•"/>
            </a:pPr>
            <a:r>
              <a:rPr lang="en-GB" sz="3303" u="sng" dirty="0">
                <a:latin typeface="Arial" panose="020B0604020202020204" pitchFamily="34" charset="0"/>
                <a:cs typeface="Arial" panose="020B0604020202020204" pitchFamily="34" charset="0"/>
              </a:rPr>
              <a:t>Faculty of Transport and Traffic Sciences (</a:t>
            </a:r>
            <a:r>
              <a:rPr lang="en-GB" sz="3303" u="sng" dirty="0" err="1">
                <a:latin typeface="Arial" panose="020B0604020202020204" pitchFamily="34" charset="0"/>
                <a:cs typeface="Arial" panose="020B0604020202020204" pitchFamily="34" charset="0"/>
              </a:rPr>
              <a:t>UNIZG-FTTS</a:t>
            </a:r>
            <a:r>
              <a:rPr lang="en-GB" sz="3303" u="sng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303">
                <a:latin typeface="Arial" panose="020B0604020202020204" pitchFamily="34" charset="0"/>
                <a:cs typeface="Arial" panose="020B0604020202020204" pitchFamily="34" charset="0"/>
              </a:rPr>
              <a:t>partner </a:t>
            </a: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</a:p>
          <a:p>
            <a:pPr marL="720000" lvl="1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Local project leader: </a:t>
            </a:r>
            <a:r>
              <a:rPr lang="en-GB" sz="3303" u="sng" dirty="0">
                <a:latin typeface="Arial" panose="020B0604020202020204" pitchFamily="34" charset="0"/>
                <a:cs typeface="Arial" panose="020B0604020202020204" pitchFamily="34" charset="0"/>
              </a:rPr>
              <a:t>prof. dr. sc. Hrvoje Gold</a:t>
            </a:r>
          </a:p>
          <a:p>
            <a:pPr marL="216000" indent="-216000" defTabSz="216000">
              <a:buFont typeface="Arial" panose="020B0604020202020204" pitchFamily="34" charset="0"/>
              <a:buChar char="•"/>
            </a:pPr>
            <a:r>
              <a:rPr lang="en-GB" sz="3303" smtClean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start date / duration: 30.03.2013. / 24 months</a:t>
            </a:r>
          </a:p>
          <a:p>
            <a:pPr marL="216000" indent="-216000" defTabSz="216000"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Project budget: 685,265.45 €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5137606" y="14362103"/>
            <a:ext cx="0" cy="665925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91990" y="15028028"/>
            <a:ext cx="14543765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15135410" y="15028028"/>
            <a:ext cx="14547811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15137606" y="15028028"/>
            <a:ext cx="0" cy="599332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19647859" y="39137660"/>
            <a:ext cx="1003536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>
            <a:off x="19634099" y="39853755"/>
            <a:ext cx="1004912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19647859" y="39876827"/>
            <a:ext cx="10031316" cy="169306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marL="216000"/>
            <a:r>
              <a:rPr lang="en-GB" sz="2378" dirty="0">
                <a:latin typeface="Arial" panose="020B0604020202020204" pitchFamily="34" charset="0"/>
                <a:cs typeface="Arial" panose="020B0604020202020204" pitchFamily="34" charset="0"/>
              </a:rPr>
              <a:t>This work has been supported by the IPA2007/</a:t>
            </a:r>
            <a:r>
              <a:rPr lang="en-GB" sz="2378" dirty="0" err="1"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r>
              <a:rPr lang="en-GB" sz="2378" dirty="0">
                <a:latin typeface="Arial" panose="020B0604020202020204" pitchFamily="34" charset="0"/>
                <a:cs typeface="Arial" panose="020B0604020202020204" pitchFamily="34" charset="0"/>
              </a:rPr>
              <a:t>/16IPO/001-040514 project “VISTA - Computer Vision Innovations for Safe Traffic” which is co-financed by the European Union from the European Regional and Development Fund.</a:t>
            </a:r>
            <a:endParaRPr lang="en-GB" sz="237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>
            <a:off x="585652" y="41569893"/>
            <a:ext cx="29112835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G:\VISTA\Documentation\WSCG2014\Poster\Predlosci\Figs\fgbgimgse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690" y="16235134"/>
            <a:ext cx="7064083" cy="4263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04758" y="16217305"/>
            <a:ext cx="693858" cy="6006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303" dirty="0">
                <a:solidFill>
                  <a:schemeClr val="bg1"/>
                </a:solidFill>
                <a:effectLst>
                  <a:glow rad="228600">
                    <a:schemeClr val="tx1">
                      <a:alpha val="5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endParaRPr lang="en-GB" sz="3303" dirty="0">
              <a:solidFill>
                <a:schemeClr val="bg1"/>
              </a:solidFill>
              <a:effectLst>
                <a:glow rad="228600">
                  <a:schemeClr val="tx1">
                    <a:alpha val="5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1024647" y="16217305"/>
            <a:ext cx="693858" cy="6006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303" dirty="0">
                <a:solidFill>
                  <a:schemeClr val="bg1"/>
                </a:solidFill>
                <a:effectLst>
                  <a:glow rad="228600">
                    <a:schemeClr val="tx1">
                      <a:alpha val="5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endParaRPr lang="en-GB" sz="3303" dirty="0">
              <a:solidFill>
                <a:schemeClr val="bg1"/>
              </a:solidFill>
              <a:effectLst>
                <a:glow rad="228600">
                  <a:schemeClr val="tx1">
                    <a:alpha val="5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1024647" y="18387517"/>
            <a:ext cx="693858" cy="6006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303" dirty="0">
                <a:solidFill>
                  <a:schemeClr val="bg1"/>
                </a:solidFill>
                <a:effectLst>
                  <a:glow rad="228600">
                    <a:schemeClr val="tx1">
                      <a:alpha val="5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endParaRPr lang="en-GB" sz="3303" dirty="0">
              <a:solidFill>
                <a:schemeClr val="bg1"/>
              </a:solidFill>
              <a:effectLst>
                <a:glow rad="228600">
                  <a:schemeClr val="tx1">
                    <a:alpha val="5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7504758" y="18387517"/>
            <a:ext cx="693858" cy="60061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303" dirty="0">
                <a:solidFill>
                  <a:schemeClr val="bg1"/>
                </a:solidFill>
                <a:effectLst>
                  <a:glow rad="228600">
                    <a:schemeClr val="tx1">
                      <a:alpha val="55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endParaRPr lang="en-GB" sz="3303" dirty="0">
              <a:solidFill>
                <a:schemeClr val="bg1"/>
              </a:solidFill>
              <a:effectLst>
                <a:glow rad="228600">
                  <a:schemeClr val="tx1">
                    <a:alpha val="55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299784"/>
              </p:ext>
            </p:extLst>
          </p:nvPr>
        </p:nvGraphicFramePr>
        <p:xfrm>
          <a:off x="6174736" y="3403702"/>
          <a:ext cx="17925740" cy="1851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7506"/>
                <a:gridCol w="4851739"/>
                <a:gridCol w="4376078"/>
                <a:gridCol w="3900417"/>
              </a:tblGrid>
              <a:tr h="926167">
                <a:tc>
                  <a:txBody>
                    <a:bodyPr/>
                    <a:lstStyle/>
                    <a:p>
                      <a:pPr algn="ctr"/>
                      <a:r>
                        <a:rPr lang="en-US" sz="53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Kristian Kovačić</a:t>
                      </a:r>
                      <a:endParaRPr lang="hr-HR" sz="53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120804" marR="120804" marT="60402" marB="604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300" b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Edouard</a:t>
                      </a:r>
                      <a:r>
                        <a:rPr lang="en-US" sz="530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 Ivanjko</a:t>
                      </a:r>
                      <a:endParaRPr lang="hr-HR" sz="53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120804" marR="120804" marT="60402" marB="60402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530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Niko Jelušić</a:t>
                      </a:r>
                      <a:r>
                        <a:rPr lang="en-US" sz="530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 </a:t>
                      </a:r>
                      <a:endParaRPr lang="hr-HR" sz="53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120804" marR="120804" marT="60402" marB="60402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300" b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Hrvoje</a:t>
                      </a:r>
                      <a:r>
                        <a:rPr lang="en-US" sz="530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 Gold</a:t>
                      </a:r>
                      <a:endParaRPr lang="hr-HR" sz="53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120804" marR="120804" marT="60402" marB="60402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22680">
                <a:tc>
                  <a:txBody>
                    <a:bodyPr/>
                    <a:lstStyle/>
                    <a:p>
                      <a:pPr algn="ctr"/>
                      <a:r>
                        <a:rPr lang="en-US" sz="5000" b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kkovacic</a:t>
                      </a:r>
                      <a:r>
                        <a:rPr lang="hr-HR" sz="50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@</a:t>
                      </a:r>
                      <a:r>
                        <a:rPr lang="hr-HR" sz="5000" b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fpz.hr</a:t>
                      </a:r>
                      <a:endParaRPr lang="hr-HR" sz="50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120804" marR="120804" marT="60402" marB="6040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000" b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eivanjko</a:t>
                      </a:r>
                      <a:r>
                        <a:rPr lang="hr-HR" sz="500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@</a:t>
                      </a:r>
                      <a:r>
                        <a:rPr lang="hr-HR" sz="5000" b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fpz.hr</a:t>
                      </a:r>
                      <a:endParaRPr lang="hr-HR" sz="5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120804" marR="120804" marT="60402" marB="60402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5000" b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njelusic@fpz.hr</a:t>
                      </a:r>
                      <a:endParaRPr lang="hr-HR" sz="5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120804" marR="120804" marT="60402" marB="60402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29521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0" b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AngsanaUPC" panose="02020603050405020304" pitchFamily="18" charset="-34"/>
                        </a:rPr>
                        <a:t>hgold@fpz.hr</a:t>
                      </a:r>
                      <a:endParaRPr lang="hr-HR" sz="5000" b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AngsanaUPC" panose="02020603050405020304" pitchFamily="18" charset="-34"/>
                      </a:endParaRPr>
                    </a:p>
                  </a:txBody>
                  <a:tcPr marL="120804" marR="120804" marT="60402" marB="60402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038" y="8178515"/>
            <a:ext cx="1541475" cy="22885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226" y="7904651"/>
            <a:ext cx="4963339" cy="1510582"/>
          </a:xfrm>
          <a:prstGeom prst="rect">
            <a:avLst/>
          </a:prstGeom>
        </p:spPr>
      </p:pic>
      <p:cxnSp>
        <p:nvCxnSpPr>
          <p:cNvPr id="73" name="Straight Connector 72"/>
          <p:cNvCxnSpPr/>
          <p:nvPr/>
        </p:nvCxnSpPr>
        <p:spPr>
          <a:xfrm>
            <a:off x="591990" y="7036929"/>
            <a:ext cx="29091231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91990" y="7702854"/>
            <a:ext cx="29091231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844" y="2031729"/>
            <a:ext cx="4042666" cy="4042666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0940666" y="7693232"/>
            <a:ext cx="8742555" cy="6012264"/>
          </a:xfrm>
          <a:prstGeom prst="rect">
            <a:avLst/>
          </a:prstGeom>
          <a:noFill/>
          <a:ln>
            <a:noFill/>
          </a:ln>
        </p:spPr>
        <p:txBody>
          <a:bodyPr wrap="square" lIns="237804" tIns="237804" rIns="237804" bIns="237804" numCol="1" rtlCol="0" anchor="t" anchorCtr="0">
            <a:noAutofit/>
          </a:bodyPr>
          <a:lstStyle/>
          <a:p>
            <a:pPr marL="216000" indent="-216000" defTabSz="216000"/>
            <a:r>
              <a:rPr lang="en-GB" sz="3303" b="1" dirty="0">
                <a:latin typeface="Arial" panose="020B0604020202020204" pitchFamily="34" charset="0"/>
                <a:cs typeface="Arial" panose="020B0604020202020204" pitchFamily="34" charset="0"/>
              </a:rPr>
              <a:t>Development of:</a:t>
            </a:r>
          </a:p>
          <a:p>
            <a:pPr marL="360000" lvl="1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Detection of road-side vegetation for traffic infrastructure maintenance</a:t>
            </a:r>
          </a:p>
          <a:p>
            <a:pPr marL="360000" lvl="1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Surround-view parking visualization</a:t>
            </a:r>
          </a:p>
          <a:p>
            <a:pPr marL="360000" lvl="1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Traffic sign detection and recognition</a:t>
            </a:r>
          </a:p>
          <a:p>
            <a:pPr marL="360000" lvl="1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Lane detection and recognition</a:t>
            </a:r>
          </a:p>
          <a:p>
            <a:pPr marL="360000" lvl="1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Lane departure and collision warning</a:t>
            </a:r>
          </a:p>
          <a:p>
            <a:pPr marL="360000" lvl="1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Automatic headlight detection</a:t>
            </a:r>
          </a:p>
          <a:p>
            <a:pPr marL="360000" lvl="1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Driver mental state recognition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20940666" y="7711686"/>
            <a:ext cx="0" cy="5984493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12329294" y="7670959"/>
            <a:ext cx="0" cy="602522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" name="Table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80181"/>
              </p:ext>
            </p:extLst>
          </p:nvPr>
        </p:nvGraphicFramePr>
        <p:xfrm>
          <a:off x="20322182" y="21116485"/>
          <a:ext cx="8583869" cy="561740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87044"/>
                <a:gridCol w="2434485"/>
                <a:gridCol w="1165285"/>
                <a:gridCol w="1502177"/>
                <a:gridCol w="1394878"/>
              </a:tblGrid>
              <a:tr h="624156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Approach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Vehicle count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</a:tr>
              <a:tr h="624156">
                <a:tc gridSpan="2" v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Total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Left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Right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24156">
                <a:tc rowSpan="3"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Overlap check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Hits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126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65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61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24156">
                <a:tc v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FP / </a:t>
                      </a:r>
                      <a:r>
                        <a:rPr lang="en-US" sz="3300" noProof="0" dirty="0" err="1" smtClean="0"/>
                        <a:t>FN</a:t>
                      </a:r>
                      <a:endParaRPr lang="en-US" sz="3300" noProof="0" dirty="0"/>
                    </a:p>
                  </a:txBody>
                  <a:tcPr marL="120804" marR="120804" marT="60402" marB="604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0 / 6</a:t>
                      </a:r>
                      <a:endParaRPr lang="en-US" sz="3300" noProof="0" dirty="0"/>
                    </a:p>
                  </a:txBody>
                  <a:tcPr marL="120804" marR="120804" marT="60402" marB="604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0 / 5</a:t>
                      </a:r>
                      <a:endParaRPr lang="en-US" sz="3300" noProof="0" dirty="0"/>
                    </a:p>
                  </a:txBody>
                  <a:tcPr marL="120804" marR="120804" marT="60402" marB="604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0 / 1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24156">
                <a:tc v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Accuracy [%]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95,6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92,9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98,4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156">
                <a:tc rowSpan="3"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Trajectory check</a:t>
                      </a:r>
                      <a:endParaRPr lang="en-US" sz="3300" noProof="0" dirty="0"/>
                    </a:p>
                  </a:txBody>
                  <a:tcPr marL="23780" marR="23780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Hits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129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68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61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624156">
                <a:tc v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FP / </a:t>
                      </a:r>
                      <a:r>
                        <a:rPr lang="en-US" sz="3300" noProof="0" dirty="0" err="1" smtClean="0"/>
                        <a:t>FN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1 / 4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0 / 3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1 / 1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624156">
                <a:tc v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Accuracy [%]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96,2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95,8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96,8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4156">
                <a:tc gridSpan="2">
                  <a:txBody>
                    <a:bodyPr/>
                    <a:lstStyle/>
                    <a:p>
                      <a:pPr algn="ctr"/>
                      <a:r>
                        <a:rPr lang="en-US" sz="3300" noProof="0" dirty="0" err="1" smtClean="0"/>
                        <a:t>Groundtruth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132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70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noProof="0" dirty="0" smtClean="0"/>
                        <a:t>62</a:t>
                      </a:r>
                      <a:endParaRPr lang="en-US" sz="3300" noProof="0" dirty="0"/>
                    </a:p>
                  </a:txBody>
                  <a:tcPr marL="120804" marR="120804" marT="60402" marB="60402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4" name="Rectangle 83"/>
          <p:cNvSpPr/>
          <p:nvPr/>
        </p:nvSpPr>
        <p:spPr>
          <a:xfrm>
            <a:off x="2361718" y="23173718"/>
            <a:ext cx="4118864" cy="3606241"/>
          </a:xfrm>
          <a:prstGeom prst="rect">
            <a:avLst/>
          </a:prstGeom>
          <a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</p:spPr>
        <p:style>
          <a:lnRef idx="3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5" name="Rectangle 84"/>
          <p:cNvSpPr/>
          <p:nvPr/>
        </p:nvSpPr>
        <p:spPr>
          <a:xfrm>
            <a:off x="8383225" y="23173721"/>
            <a:ext cx="4118864" cy="3606239"/>
          </a:xfrm>
          <a:prstGeom prst="rect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</p:spPr>
        <p:style>
          <a:lnRef idx="3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6" name="Flowchart: Process 85"/>
          <p:cNvSpPr/>
          <p:nvPr/>
        </p:nvSpPr>
        <p:spPr>
          <a:xfrm>
            <a:off x="14376550" y="23848426"/>
            <a:ext cx="4130687" cy="3606239"/>
          </a:xfrm>
          <a:prstGeom prst="flowChartProcess">
            <a:avLst/>
          </a:prstGeom>
          <a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7000" b="-7000"/>
            </a:stretch>
          </a:blipFill>
        </p:spPr>
        <p:style>
          <a:lnRef idx="3">
            <a:schemeClr val="accent3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3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TextBox 8"/>
          <p:cNvSpPr txBox="1"/>
          <p:nvPr/>
        </p:nvSpPr>
        <p:spPr>
          <a:xfrm>
            <a:off x="2013566" y="22448334"/>
            <a:ext cx="3848753" cy="600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37798"/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1. Video input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6740" y="22448335"/>
            <a:ext cx="7568297" cy="600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37798"/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2. Using contours for vehicle detection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466116" y="22611706"/>
            <a:ext cx="6020542" cy="1108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37798"/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3.		Variable image size for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			License Plate Recognition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585653" y="27109809"/>
            <a:ext cx="10807537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85653" y="27775734"/>
            <a:ext cx="10807537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85653" y="21021352"/>
            <a:ext cx="1902316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85653" y="22353202"/>
            <a:ext cx="19023163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9608816" y="21021352"/>
            <a:ext cx="0" cy="2054854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84" idx="3"/>
            <a:endCxn id="85" idx="1"/>
          </p:cNvCxnSpPr>
          <p:nvPr/>
        </p:nvCxnSpPr>
        <p:spPr>
          <a:xfrm>
            <a:off x="6480582" y="24976840"/>
            <a:ext cx="1902643" cy="1"/>
          </a:xfrm>
          <a:prstGeom prst="straightConnector1">
            <a:avLst/>
          </a:prstGeom>
          <a:ln w="1016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5" idx="3"/>
            <a:endCxn id="86" idx="1"/>
          </p:cNvCxnSpPr>
          <p:nvPr/>
        </p:nvCxnSpPr>
        <p:spPr>
          <a:xfrm>
            <a:off x="12502089" y="24976840"/>
            <a:ext cx="1874460" cy="674705"/>
          </a:xfrm>
          <a:prstGeom prst="straightConnector1">
            <a:avLst/>
          </a:prstGeom>
          <a:ln w="1016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695770"/>
              </p:ext>
            </p:extLst>
          </p:nvPr>
        </p:nvGraphicFramePr>
        <p:xfrm>
          <a:off x="11900089" y="29297848"/>
          <a:ext cx="7269965" cy="4872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2108"/>
                <a:gridCol w="2219763"/>
                <a:gridCol w="2168094"/>
              </a:tblGrid>
              <a:tr h="1127508">
                <a:tc>
                  <a:txBody>
                    <a:bodyPr/>
                    <a:lstStyle/>
                    <a:p>
                      <a:pPr algn="l"/>
                      <a:r>
                        <a:rPr lang="hr-HR" sz="3300" b="0" dirty="0" err="1" smtClean="0">
                          <a:solidFill>
                            <a:schemeClr val="tx1"/>
                          </a:solidFill>
                        </a:rPr>
                        <a:t>Country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hr-HR" sz="3300" b="0" baseline="0" smtClean="0">
                          <a:solidFill>
                            <a:schemeClr val="tx1"/>
                          </a:solidFill>
                        </a:rPr>
                        <a:t> of vehicles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Percentage [%]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24156">
                <a:tc>
                  <a:txBody>
                    <a:bodyPr/>
                    <a:lstStyle/>
                    <a:p>
                      <a:pPr algn="l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Germany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166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dirty="0" smtClean="0">
                          <a:solidFill>
                            <a:schemeClr val="tx1"/>
                          </a:solidFill>
                        </a:rPr>
                        <a:t>31.2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4156">
                <a:tc>
                  <a:txBody>
                    <a:bodyPr/>
                    <a:lstStyle/>
                    <a:p>
                      <a:pPr algn="l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Poland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88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dirty="0" smtClean="0">
                          <a:solidFill>
                            <a:schemeClr val="tx1"/>
                          </a:solidFill>
                        </a:rPr>
                        <a:t>16.5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4156">
                <a:tc>
                  <a:txBody>
                    <a:bodyPr/>
                    <a:lstStyle/>
                    <a:p>
                      <a:pPr algn="l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Austria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dirty="0" smtClean="0">
                          <a:solidFill>
                            <a:schemeClr val="tx1"/>
                          </a:solidFill>
                        </a:rPr>
                        <a:t>15.6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4156">
                <a:tc>
                  <a:txBody>
                    <a:bodyPr/>
                    <a:lstStyle/>
                    <a:p>
                      <a:pPr algn="l"/>
                      <a:r>
                        <a:rPr lang="hr-HR" sz="3300" b="0" dirty="0" err="1" smtClean="0">
                          <a:solidFill>
                            <a:schemeClr val="tx1"/>
                          </a:solidFill>
                        </a:rPr>
                        <a:t>Czech</a:t>
                      </a:r>
                      <a:r>
                        <a:rPr lang="hr-HR" sz="3300" b="0" baseline="0" dirty="0" smtClean="0">
                          <a:solidFill>
                            <a:schemeClr val="tx1"/>
                          </a:solidFill>
                        </a:rPr>
                        <a:t> Republic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dirty="0" smtClean="0">
                          <a:solidFill>
                            <a:schemeClr val="tx1"/>
                          </a:solidFill>
                        </a:rPr>
                        <a:t>72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dirty="0" smtClean="0">
                          <a:solidFill>
                            <a:schemeClr val="tx1"/>
                          </a:solidFill>
                        </a:rPr>
                        <a:t>13.5</a:t>
                      </a: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4156">
                <a:tc>
                  <a:txBody>
                    <a:bodyPr/>
                    <a:lstStyle/>
                    <a:p>
                      <a:pPr algn="l"/>
                      <a:r>
                        <a:rPr lang="hr-HR" sz="3300" b="0" dirty="0" smtClean="0">
                          <a:solidFill>
                            <a:schemeClr val="tx1"/>
                          </a:solidFill>
                        </a:rPr>
                        <a:t>Croatia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47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dirty="0" smtClean="0">
                          <a:solidFill>
                            <a:schemeClr val="tx1"/>
                          </a:solidFill>
                        </a:rPr>
                        <a:t>8.8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4156">
                <a:tc>
                  <a:txBody>
                    <a:bodyPr/>
                    <a:lstStyle/>
                    <a:p>
                      <a:pPr algn="l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Others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smtClean="0">
                          <a:solidFill>
                            <a:schemeClr val="tx1"/>
                          </a:solidFill>
                        </a:rPr>
                        <a:t>76</a:t>
                      </a:r>
                      <a:endParaRPr lang="hr-HR" sz="3300" b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300" b="0" dirty="0" smtClean="0">
                          <a:solidFill>
                            <a:schemeClr val="tx1"/>
                          </a:solidFill>
                        </a:rPr>
                        <a:t>14.4</a:t>
                      </a:r>
                      <a:endParaRPr lang="hr-HR" sz="3300" b="0" dirty="0">
                        <a:solidFill>
                          <a:schemeClr val="tx1"/>
                        </a:solidFill>
                      </a:endParaRPr>
                    </a:p>
                  </a:txBody>
                  <a:tcPr marL="120804" marR="120804" marT="60402" marB="604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8" name="Straight Arrow Connector 97"/>
          <p:cNvCxnSpPr>
            <a:stCxn id="86" idx="2"/>
          </p:cNvCxnSpPr>
          <p:nvPr/>
        </p:nvCxnSpPr>
        <p:spPr>
          <a:xfrm>
            <a:off x="16441893" y="27454664"/>
            <a:ext cx="0" cy="1807513"/>
          </a:xfrm>
          <a:prstGeom prst="straightConnector1">
            <a:avLst/>
          </a:prstGeom>
          <a:ln w="1016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1807982" y="27555930"/>
            <a:ext cx="4663925" cy="16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37798"/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4.	Vehicle country</a:t>
            </a:r>
            <a:b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		of origin distribution 		  table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0174" y="27031088"/>
            <a:ext cx="8268097" cy="426453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4637" y="35235508"/>
            <a:ext cx="7333409" cy="6334385"/>
          </a:xfrm>
          <a:prstGeom prst="rect">
            <a:avLst/>
          </a:prstGeom>
        </p:spPr>
      </p:pic>
      <p:cxnSp>
        <p:nvCxnSpPr>
          <p:cNvPr id="97" name="Straight Connector 96"/>
          <p:cNvCxnSpPr/>
          <p:nvPr/>
        </p:nvCxnSpPr>
        <p:spPr>
          <a:xfrm>
            <a:off x="11393190" y="27109809"/>
            <a:ext cx="0" cy="742030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11393190" y="34530115"/>
            <a:ext cx="8215626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9604767" y="31961548"/>
            <a:ext cx="10078454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19604768" y="32627473"/>
            <a:ext cx="10078453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19608817" y="32627472"/>
            <a:ext cx="10070358" cy="6504657"/>
          </a:xfrm>
          <a:prstGeom prst="rect">
            <a:avLst/>
          </a:prstGeom>
          <a:noFill/>
          <a:ln>
            <a:noFill/>
          </a:ln>
        </p:spPr>
        <p:txBody>
          <a:bodyPr wrap="square" lIns="237804" tIns="237804" rIns="237804" bIns="237804" numCol="1" rtlCol="0" anchor="ctr" anchorCtr="0">
            <a:noAutofit/>
          </a:bodyPr>
          <a:lstStyle/>
          <a:p>
            <a:pPr marL="216000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Developed system uses only one camera to detect and track vehicles in real time on a road with multiple lanes</a:t>
            </a:r>
          </a:p>
          <a:p>
            <a:pPr marL="216000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First testing results are promising with vehicle detection accuracy of over 95%</a:t>
            </a:r>
          </a:p>
          <a:p>
            <a:pPr marL="216000" indent="-216000" defTabSz="2160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3303" dirty="0">
                <a:latin typeface="Arial" panose="020B0604020202020204" pitchFamily="34" charset="0"/>
                <a:cs typeface="Arial" panose="020B0604020202020204" pitchFamily="34" charset="0"/>
              </a:rPr>
              <a:t>Future work consists of developing a multiple object tracking system which would perform vehicle classification and therefore separate vehicles by their type, compute origin-destination matrices by identifying each individual vehicle and tracking it through monitored road traffic network</a:t>
            </a:r>
            <a:endParaRPr lang="en-GB" sz="33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9604767" y="31390756"/>
            <a:ext cx="10074408" cy="44480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numCol="1" rtlCol="0" anchor="ctr" anchorCtr="0">
            <a:noAutofit/>
          </a:bodyPr>
          <a:lstStyle/>
          <a:p>
            <a:pPr algn="ctr">
              <a:spcBef>
                <a:spcPts val="1057"/>
              </a:spcBef>
            </a:pPr>
            <a:r>
              <a:rPr lang="en-GB" sz="2642" dirty="0">
                <a:latin typeface="Arial" panose="020B0604020202020204" pitchFamily="34" charset="0"/>
                <a:cs typeface="Arial" panose="020B0604020202020204" pitchFamily="34" charset="0"/>
              </a:rPr>
              <a:t>Computed error between estimated (</a:t>
            </a:r>
            <a:r>
              <a:rPr lang="en-GB" sz="2642" dirty="0" err="1">
                <a:latin typeface="Arial" panose="020B0604020202020204" pitchFamily="34" charset="0"/>
                <a:cs typeface="Arial" panose="020B0604020202020204" pitchFamily="34" charset="0"/>
              </a:rPr>
              <a:t>EKF</a:t>
            </a:r>
            <a:r>
              <a:rPr lang="en-GB" sz="2642" dirty="0">
                <a:latin typeface="Arial" panose="020B0604020202020204" pitchFamily="34" charset="0"/>
                <a:cs typeface="Arial" panose="020B0604020202020204" pitchFamily="34" charset="0"/>
              </a:rPr>
              <a:t>) and real trajectory</a:t>
            </a:r>
            <a:endParaRPr lang="en-GB" sz="264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1981697" y="20070032"/>
            <a:ext cx="5490101" cy="816723"/>
          </a:xfrm>
          <a:prstGeom prst="rect">
            <a:avLst/>
          </a:prstGeom>
          <a:noFill/>
          <a:ln>
            <a:noFill/>
          </a:ln>
        </p:spPr>
        <p:txBody>
          <a:bodyPr wrap="square" lIns="0" tIns="237804" rIns="0" bIns="237804" numCol="1" rtlCol="0" anchor="ctr" anchorCtr="0">
            <a:noAutofit/>
          </a:bodyPr>
          <a:lstStyle/>
          <a:p>
            <a:pPr algn="ctr">
              <a:spcBef>
                <a:spcPts val="1057"/>
              </a:spcBef>
            </a:pPr>
            <a:r>
              <a:rPr lang="en-GB" sz="2642" dirty="0">
                <a:latin typeface="Arial" panose="020B0604020202020204" pitchFamily="34" charset="0"/>
                <a:cs typeface="Arial" panose="020B0604020202020204" pitchFamily="34" charset="0"/>
              </a:rPr>
              <a:t>Counted vehicles in a video footage</a:t>
            </a:r>
            <a:br>
              <a:rPr lang="en-GB" sz="264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642" dirty="0">
                <a:latin typeface="Arial" panose="020B0604020202020204" pitchFamily="34" charset="0"/>
                <a:cs typeface="Arial" panose="020B0604020202020204" pitchFamily="34" charset="0"/>
              </a:rPr>
              <a:t>from Croatian highway near Zagreb</a:t>
            </a:r>
            <a:endParaRPr lang="en-GB" sz="264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85653" y="28012113"/>
            <a:ext cx="11032066" cy="42954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numCol="1" rtlCol="0" anchor="ctr" anchorCtr="0">
            <a:noAutofit/>
          </a:bodyPr>
          <a:lstStyle/>
          <a:p>
            <a:pPr algn="ctr">
              <a:spcBef>
                <a:spcPts val="1057"/>
              </a:spcBef>
            </a:pPr>
            <a:r>
              <a:rPr lang="en-GB" sz="2642" dirty="0">
                <a:latin typeface="Arial" panose="020B0604020202020204" pitchFamily="34" charset="0"/>
                <a:cs typeface="Arial" panose="020B0604020202020204" pitchFamily="34" charset="0"/>
              </a:rPr>
              <a:t>Execution time needed for processing of a single image</a:t>
            </a:r>
            <a:endParaRPr lang="en-GB" sz="264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2634060" y="34707494"/>
            <a:ext cx="5594563" cy="42954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numCol="1" rtlCol="0" anchor="ctr" anchorCtr="0">
            <a:noAutofit/>
          </a:bodyPr>
          <a:lstStyle/>
          <a:p>
            <a:pPr algn="ctr">
              <a:spcBef>
                <a:spcPts val="1057"/>
              </a:spcBef>
            </a:pPr>
            <a:r>
              <a:rPr lang="en-GB" sz="2642" dirty="0">
                <a:latin typeface="Arial" panose="020B0604020202020204" pitchFamily="34" charset="0"/>
                <a:cs typeface="Arial" panose="020B0604020202020204" pitchFamily="34" charset="0"/>
              </a:rPr>
              <a:t>Architecture of optimized application</a:t>
            </a:r>
            <a:endParaRPr lang="en-GB" sz="264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85653" y="41569892"/>
            <a:ext cx="29097568" cy="640302"/>
          </a:xfrm>
          <a:prstGeom prst="rect">
            <a:avLst/>
          </a:prstGeom>
          <a:noFill/>
          <a:ln>
            <a:noFill/>
          </a:ln>
        </p:spPr>
        <p:txBody>
          <a:bodyPr wrap="none" lIns="72000" tIns="0" rIns="72000" bIns="0" rtlCol="0" anchor="ctr" anchorCtr="0">
            <a:noAutofit/>
          </a:bodyPr>
          <a:lstStyle/>
          <a:p>
            <a:pPr algn="ctr"/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en-GB" sz="4360" b="1" baseline="30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SUMMER SCHOOL ON IMAGE PROCESSING – </a:t>
            </a:r>
            <a:r>
              <a:rPr lang="en-GB" sz="436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SSIP</a:t>
            </a:r>
            <a:r>
              <a:rPr lang="en-GB" sz="436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2014, ZAGREB, CROATIA</a:t>
            </a:r>
            <a:endParaRPr lang="en-GB" sz="436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6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424</Words>
  <Application>Microsoft Office PowerPoint</Application>
  <PresentationFormat>Custom</PresentationFormat>
  <Paragraphs>117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AngsanaUPC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Kristian Kovačić</dc:creator>
  <cp:lastModifiedBy>Kristian Kovacic</cp:lastModifiedBy>
  <cp:revision>214</cp:revision>
  <dcterms:created xsi:type="dcterms:W3CDTF">2013-09-16T07:02:45Z</dcterms:created>
  <dcterms:modified xsi:type="dcterms:W3CDTF">2014-07-07T11:24:13Z</dcterms:modified>
</cp:coreProperties>
</file>