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  <p:sldMasterId id="2147483756" r:id="rId2"/>
  </p:sldMasterIdLst>
  <p:notesMasterIdLst>
    <p:notesMasterId r:id="rId29"/>
  </p:notesMasterIdLst>
  <p:handoutMasterIdLst>
    <p:handoutMasterId r:id="rId30"/>
  </p:handoutMasterIdLst>
  <p:sldIdLst>
    <p:sldId id="257" r:id="rId3"/>
    <p:sldId id="271" r:id="rId4"/>
    <p:sldId id="272" r:id="rId5"/>
    <p:sldId id="273" r:id="rId6"/>
    <p:sldId id="277" r:id="rId7"/>
    <p:sldId id="278" r:id="rId8"/>
    <p:sldId id="275" r:id="rId9"/>
    <p:sldId id="274" r:id="rId10"/>
    <p:sldId id="276" r:id="rId11"/>
    <p:sldId id="279" r:id="rId12"/>
    <p:sldId id="280" r:id="rId13"/>
    <p:sldId id="282" r:id="rId14"/>
    <p:sldId id="281" r:id="rId15"/>
    <p:sldId id="283" r:id="rId16"/>
    <p:sldId id="284" r:id="rId17"/>
    <p:sldId id="286" r:id="rId18"/>
    <p:sldId id="287" r:id="rId19"/>
    <p:sldId id="288" r:id="rId20"/>
    <p:sldId id="289" r:id="rId21"/>
    <p:sldId id="290" r:id="rId22"/>
    <p:sldId id="295" r:id="rId23"/>
    <p:sldId id="291" r:id="rId24"/>
    <p:sldId id="292" r:id="rId25"/>
    <p:sldId id="293" r:id="rId26"/>
    <p:sldId id="294" r:id="rId27"/>
    <p:sldId id="270" r:id="rId28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F3FF"/>
    <a:srgbClr val="143D8D"/>
    <a:srgbClr val="7171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8" autoAdjust="0"/>
    <p:restoredTop sz="71339" autoAdjust="0"/>
  </p:normalViewPr>
  <p:slideViewPr>
    <p:cSldViewPr>
      <p:cViewPr varScale="1">
        <p:scale>
          <a:sx n="108" d="100"/>
          <a:sy n="108" d="100"/>
        </p:scale>
        <p:origin x="162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3452EF-AB10-E443-B9EC-68364573FA20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9BF948-EF6C-B248-8945-CE8EE018D0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9786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DC4EE-5DBC-3D47-B5E4-4F78065F5EB2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04768B-7075-EB4F-A6E7-82AD93D43E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9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8C769-C558-49B9-ACD5-106155F20AAD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B48D6-E76D-4F32-A306-48D51B5D2476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04" y="44624"/>
            <a:ext cx="7056784" cy="648072"/>
          </a:xfrm>
          <a:prstGeom prst="rect">
            <a:avLst/>
          </a:prstGeom>
        </p:spPr>
        <p:txBody>
          <a:bodyPr/>
          <a:lstStyle>
            <a:lvl1pPr algn="l">
              <a:defRPr sz="3600"/>
            </a:lvl1pPr>
          </a:lstStyle>
          <a:p>
            <a:r>
              <a:rPr lang="hr-HR" dirty="0" smtClean="0"/>
              <a:t>Title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143D8D"/>
              </a:buClr>
              <a:buFont typeface="Wingdings" panose="05000000000000000000" pitchFamily="2" charset="2"/>
              <a:buChar char="v"/>
              <a:defRPr/>
            </a:lvl1pPr>
            <a:lvl2pPr marL="742950" indent="-285750">
              <a:buClr>
                <a:srgbClr val="143D8D"/>
              </a:buClr>
              <a:buFont typeface="Arial" panose="020B0604020202020204" pitchFamily="34" charset="0"/>
              <a:buChar char="•"/>
              <a:defRPr/>
            </a:lvl2pPr>
            <a:lvl3pPr marL="1143000" indent="-228600">
              <a:buClr>
                <a:srgbClr val="143D8D"/>
              </a:buClr>
              <a:buFont typeface="Courier New" panose="02070309020205020404" pitchFamily="49" charset="0"/>
              <a:buChar char="o"/>
              <a:defRPr/>
            </a:lvl3pPr>
            <a:lvl4pPr>
              <a:buClr>
                <a:srgbClr val="143D8D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08304" y="6365162"/>
            <a:ext cx="129614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F5258D3D-1AB3-433E-B211-18A6A6F6FB8C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262" y="6309320"/>
            <a:ext cx="2016224" cy="401638"/>
          </a:xfrm>
          <a:prstGeom prst="rect">
            <a:avLst/>
          </a:prstGeom>
        </p:spPr>
        <p:txBody>
          <a:bodyPr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r>
              <a:rPr lang="hr-HR" dirty="0" smtClean="0"/>
              <a:t>Putni planeri otvorenog pristupa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448" y="6365162"/>
            <a:ext cx="504056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fld id="{ACB2143B-B609-4CC7-93C4-C4557751434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43808" y="6347411"/>
            <a:ext cx="2133600" cy="365125"/>
          </a:xfrm>
          <a:prstGeom prst="rect">
            <a:avLst/>
          </a:prstGeom>
        </p:spPr>
        <p:txBody>
          <a:bodyPr/>
          <a:lstStyle/>
          <a:p>
            <a:fld id="{8416C0FF-F480-4EDF-84C6-0CB18DE2033F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77408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6365289"/>
            <a:ext cx="971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1BDE5C7-9E0D-4460-84B3-05E6899672A1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5D71A20-2311-4BD3-9CDE-2DA8E68FD1EF}" type="datetime1">
              <a:rPr lang="sr-Latn-RS" smtClean="0"/>
              <a:t>26.5.2021.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54275E0-C27A-49AC-A36C-334930A5BD7D}" type="datetime1">
              <a:rPr lang="sr-Latn-RS" smtClean="0"/>
              <a:t>26.5.2021.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5339A1-8774-4146-8784-B30A5F88F34A}" type="datetime1">
              <a:rPr lang="sr-Latn-RS" smtClean="0"/>
              <a:t>26.5.2021.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3094E97-4E89-4968-B7C0-7ABB94B1582A}" type="datetime1">
              <a:rPr lang="sr-Latn-RS" smtClean="0"/>
              <a:t>26.5.2021.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AD1BEF-77D2-44FB-9B31-FFC6B1C6C639}" type="datetime1">
              <a:rPr lang="sr-Latn-RS" smtClean="0"/>
              <a:t>26.5.2021.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07134-813F-4991-9DDB-A66CB44910EA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76170EA-83B6-4DDE-BEEF-191F877A5DA9}" type="datetime1">
              <a:rPr lang="sr-Latn-RS" smtClean="0"/>
              <a:t>26.5.2021.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903435C-8348-4F69-8693-18EF58B09802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85C9DAD-D372-45BB-904A-8289730509F3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CB2143B-B609-4CC7-93C4-C4557751434B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85401-942B-4159-943B-BAEA319190F6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BA083-4A83-4593-B3BE-41FF2FE01744}" type="datetime1">
              <a:rPr lang="sr-Latn-RS" smtClean="0"/>
              <a:t>26.5.2021.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28478-576D-4098-AE58-73E867E31CF6}" type="datetime1">
              <a:rPr lang="sr-Latn-RS" smtClean="0"/>
              <a:t>26.5.2021.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BD10D-5AFD-48F0-8768-BFF63D2B294B}" type="datetime1">
              <a:rPr lang="sr-Latn-RS" smtClean="0"/>
              <a:t>26.5.2021.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DE0162-18B8-4F6A-A94E-C5CCC782F426}" type="datetime1">
              <a:rPr lang="sr-Latn-RS" smtClean="0"/>
              <a:t>26.5.2021.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B350F-4BE8-4429-B93A-2688D0431FDB}" type="datetime1">
              <a:rPr lang="sr-Latn-RS" smtClean="0"/>
              <a:t>26.5.2021.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B3266-C5D2-4835-AE01-AD255912A60C}" type="datetime1">
              <a:rPr lang="sr-Latn-RS" smtClean="0"/>
              <a:t>26.5.2021.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A7136-004D-48BE-920C-ABD179330C6D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8BB26-7AC7-4475-BED8-E81E0D1F2004}" type="datetime1">
              <a:rPr lang="sr-Latn-RS" smtClean="0"/>
              <a:t>26.5.2021.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Putni planeri otvorenog pristupa</a:t>
            </a:r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A7136-004D-48BE-920C-ABD179330C6D}" type="slidenum">
              <a:rPr lang="hr-HR" smtClean="0"/>
              <a:pPr/>
              <a:t>‹#›</a:t>
            </a:fld>
            <a:endParaRPr lang="hr-HR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0"/>
            <a:ext cx="9144000" cy="3501008"/>
            <a:chOff x="0" y="0"/>
            <a:chExt cx="9144000" cy="3501008"/>
          </a:xfrm>
        </p:grpSpPr>
        <p:sp>
          <p:nvSpPr>
            <p:cNvPr id="8" name="Rectangle 7"/>
            <p:cNvSpPr/>
            <p:nvPr/>
          </p:nvSpPr>
          <p:spPr>
            <a:xfrm flipH="1">
              <a:off x="0" y="0"/>
              <a:ext cx="9144000" cy="3501008"/>
            </a:xfrm>
            <a:prstGeom prst="rect">
              <a:avLst/>
            </a:prstGeom>
            <a:gradFill flip="none" rotWithShape="1">
              <a:gsLst>
                <a:gs pos="18000">
                  <a:srgbClr val="143D8D"/>
                </a:gs>
                <a:gs pos="49000">
                  <a:srgbClr val="143D8D">
                    <a:alpha val="22000"/>
                  </a:srgbClr>
                </a:gs>
                <a:gs pos="75000">
                  <a:schemeClr val="bg1"/>
                </a:gs>
                <a:gs pos="99000">
                  <a:srgbClr val="717174">
                    <a:alpha val="4000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Parallelogram 8"/>
            <p:cNvSpPr/>
            <p:nvPr/>
          </p:nvSpPr>
          <p:spPr>
            <a:xfrm>
              <a:off x="5543600" y="0"/>
              <a:ext cx="3600400" cy="3501008"/>
            </a:xfrm>
            <a:prstGeom prst="parallelogram">
              <a:avLst>
                <a:gd name="adj" fmla="val 56783"/>
              </a:avLst>
            </a:prstGeom>
            <a:gradFill flip="none" rotWithShape="1">
              <a:gsLst>
                <a:gs pos="0">
                  <a:srgbClr val="717174">
                    <a:alpha val="28000"/>
                  </a:srgbClr>
                </a:gs>
                <a:gs pos="81000">
                  <a:schemeClr val="bg1">
                    <a:alpha val="36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0" name="Parallelogram 9"/>
            <p:cNvSpPr/>
            <p:nvPr/>
          </p:nvSpPr>
          <p:spPr>
            <a:xfrm>
              <a:off x="3707904" y="0"/>
              <a:ext cx="3600400" cy="3501008"/>
            </a:xfrm>
            <a:prstGeom prst="parallelogram">
              <a:avLst>
                <a:gd name="adj" fmla="val 56783"/>
              </a:avLst>
            </a:prstGeom>
            <a:gradFill flip="none" rotWithShape="1">
              <a:gsLst>
                <a:gs pos="0">
                  <a:srgbClr val="717174">
                    <a:alpha val="28000"/>
                  </a:srgbClr>
                </a:gs>
                <a:gs pos="81000">
                  <a:schemeClr val="bg1">
                    <a:alpha val="36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1" name="Parallelogram 10"/>
            <p:cNvSpPr/>
            <p:nvPr/>
          </p:nvSpPr>
          <p:spPr>
            <a:xfrm>
              <a:off x="1763688" y="0"/>
              <a:ext cx="3600400" cy="3501008"/>
            </a:xfrm>
            <a:prstGeom prst="parallelogram">
              <a:avLst>
                <a:gd name="adj" fmla="val 56783"/>
              </a:avLst>
            </a:prstGeom>
            <a:gradFill flip="none" rotWithShape="1">
              <a:gsLst>
                <a:gs pos="0">
                  <a:srgbClr val="717174">
                    <a:alpha val="28000"/>
                  </a:srgbClr>
                </a:gs>
                <a:gs pos="81000">
                  <a:schemeClr val="bg1">
                    <a:alpha val="36000"/>
                  </a:schemeClr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63450" y="73544"/>
              <a:ext cx="6552728" cy="13849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2800" b="1" dirty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Sveučilište u Zagrebu</a:t>
              </a:r>
            </a:p>
            <a:p>
              <a:pPr algn="ctr"/>
              <a:r>
                <a:rPr lang="hr-HR" sz="2800" b="1" dirty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Fakultet prometnih znanosti</a:t>
              </a:r>
              <a:endParaRPr lang="ta-IN" sz="2800" b="1" dirty="0">
                <a:ln>
                  <a:solidFill>
                    <a:schemeClr val="bg1"/>
                  </a:solidFill>
                </a:ln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endParaRPr>
            </a:p>
            <a:p>
              <a:pPr algn="ctr"/>
              <a:r>
                <a:rPr lang="ta-IN" sz="2800" b="1" dirty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Zavod za </a:t>
              </a:r>
              <a:r>
                <a:rPr lang="hr-HR" sz="2800" b="1" dirty="0" smtClean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inteligentne</a:t>
              </a:r>
              <a:r>
                <a:rPr lang="hr-HR" sz="2800" b="1" baseline="0" dirty="0" smtClean="0">
                  <a:ln>
                    <a:solidFill>
                      <a:schemeClr val="bg1"/>
                    </a:solidFill>
                  </a:ln>
                  <a:solidFill>
                    <a:srgbClr val="71717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charset="0"/>
                  <a:ea typeface="Times New Roman" charset="0"/>
                  <a:cs typeface="Times New Roman" charset="0"/>
                </a:rPr>
                <a:t> transportne sustave</a:t>
              </a:r>
              <a:endParaRPr lang="hr-HR" sz="2800" b="1" dirty="0" smtClean="0">
                <a:ln>
                  <a:solidFill>
                    <a:schemeClr val="bg1"/>
                  </a:solidFill>
                </a:ln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endParaRPr>
            </a:p>
          </p:txBody>
        </p:sp>
        <p:pic>
          <p:nvPicPr>
            <p:cNvPr id="13" name="Picture 12" descr="fpz.png"/>
            <p:cNvPicPr>
              <a:picLocks noChangeAspect="1"/>
            </p:cNvPicPr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888556" y="174071"/>
              <a:ext cx="1098310" cy="1183943"/>
            </a:xfrm>
            <a:prstGeom prst="rect">
              <a:avLst/>
            </a:prstGeom>
            <a:effectLst>
              <a:outerShdw blurRad="38100" dist="38100" dir="5400000" algn="ctr" rotWithShape="0">
                <a:srgbClr val="717174"/>
              </a:outerShdw>
            </a:effectLst>
          </p:spPr>
        </p:pic>
        <p:pic>
          <p:nvPicPr>
            <p:cNvPr id="14" name="Picture 13" descr="sveuciliste.png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58481" y="116633"/>
              <a:ext cx="1241382" cy="1241382"/>
            </a:xfrm>
            <a:prstGeom prst="rect">
              <a:avLst/>
            </a:prstGeom>
            <a:effectLst>
              <a:outerShdw sx="1000" sy="1000" algn="ctr" rotWithShape="0">
                <a:schemeClr val="bg1"/>
              </a:outerShdw>
            </a:effectLst>
            <a:scene3d>
              <a:camera prst="orthographicFront"/>
              <a:lightRig rig="threePt" dir="t"/>
            </a:scene3d>
            <a:sp3d prstMaterial="matte"/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2627784" y="6174426"/>
            <a:ext cx="6516216" cy="683574"/>
          </a:xfrm>
          <a:prstGeom prst="rect">
            <a:avLst/>
          </a:prstGeom>
          <a:gradFill flip="none" rotWithShape="1">
            <a:gsLst>
              <a:gs pos="25000">
                <a:srgbClr val="143D8D"/>
              </a:gs>
              <a:gs pos="75000">
                <a:schemeClr val="bg1"/>
              </a:gs>
              <a:gs pos="38000">
                <a:srgbClr val="143D8D"/>
              </a:gs>
            </a:gsLst>
            <a:lin ang="13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Freeform 8"/>
          <p:cNvSpPr/>
          <p:nvPr userDrawn="1"/>
        </p:nvSpPr>
        <p:spPr>
          <a:xfrm>
            <a:off x="3088043" y="6156595"/>
            <a:ext cx="6055956" cy="576064"/>
          </a:xfrm>
          <a:custGeom>
            <a:avLst/>
            <a:gdLst>
              <a:gd name="connsiteX0" fmla="*/ 0 w 6740434"/>
              <a:gd name="connsiteY0" fmla="*/ 0 h 644434"/>
              <a:gd name="connsiteX1" fmla="*/ 1820091 w 6740434"/>
              <a:gd name="connsiteY1" fmla="*/ 627017 h 644434"/>
              <a:gd name="connsiteX2" fmla="*/ 4432663 w 6740434"/>
              <a:gd name="connsiteY2" fmla="*/ 104502 h 644434"/>
              <a:gd name="connsiteX3" fmla="*/ 6740434 w 6740434"/>
              <a:gd name="connsiteY3" fmla="*/ 452845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434" h="644434">
                <a:moveTo>
                  <a:pt x="0" y="0"/>
                </a:moveTo>
                <a:cubicBezTo>
                  <a:pt x="540657" y="304800"/>
                  <a:pt x="1081314" y="609600"/>
                  <a:pt x="1820091" y="627017"/>
                </a:cubicBezTo>
                <a:cubicBezTo>
                  <a:pt x="2558868" y="644434"/>
                  <a:pt x="3612606" y="133531"/>
                  <a:pt x="4432663" y="104502"/>
                </a:cubicBezTo>
                <a:cubicBezTo>
                  <a:pt x="5252720" y="75473"/>
                  <a:pt x="5996577" y="264159"/>
                  <a:pt x="6740434" y="452845"/>
                </a:cubicBezTo>
              </a:path>
            </a:pathLst>
          </a:custGeom>
          <a:ln>
            <a:gradFill>
              <a:gsLst>
                <a:gs pos="0">
                  <a:srgbClr val="143D8D"/>
                </a:gs>
                <a:gs pos="100000">
                  <a:srgbClr val="717174"/>
                </a:gs>
                <a:gs pos="35000">
                  <a:schemeClr val="bg1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alpha val="2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Freeform 10"/>
          <p:cNvSpPr/>
          <p:nvPr userDrawn="1"/>
        </p:nvSpPr>
        <p:spPr>
          <a:xfrm>
            <a:off x="3088043" y="6156595"/>
            <a:ext cx="6055955" cy="576064"/>
          </a:xfrm>
          <a:custGeom>
            <a:avLst/>
            <a:gdLst>
              <a:gd name="connsiteX0" fmla="*/ 0 w 6740434"/>
              <a:gd name="connsiteY0" fmla="*/ 0 h 644434"/>
              <a:gd name="connsiteX1" fmla="*/ 1820091 w 6740434"/>
              <a:gd name="connsiteY1" fmla="*/ 627017 h 644434"/>
              <a:gd name="connsiteX2" fmla="*/ 4432663 w 6740434"/>
              <a:gd name="connsiteY2" fmla="*/ 104502 h 644434"/>
              <a:gd name="connsiteX3" fmla="*/ 6740434 w 6740434"/>
              <a:gd name="connsiteY3" fmla="*/ 452845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434" h="644434">
                <a:moveTo>
                  <a:pt x="0" y="0"/>
                </a:moveTo>
                <a:cubicBezTo>
                  <a:pt x="540657" y="304800"/>
                  <a:pt x="1081314" y="609600"/>
                  <a:pt x="1820091" y="627017"/>
                </a:cubicBezTo>
                <a:cubicBezTo>
                  <a:pt x="2558868" y="644434"/>
                  <a:pt x="3612606" y="133531"/>
                  <a:pt x="4432663" y="104502"/>
                </a:cubicBezTo>
                <a:cubicBezTo>
                  <a:pt x="5252720" y="75473"/>
                  <a:pt x="5996577" y="264159"/>
                  <a:pt x="6740434" y="452845"/>
                </a:cubicBezTo>
              </a:path>
            </a:pathLst>
          </a:custGeom>
          <a:ln>
            <a:gradFill>
              <a:gsLst>
                <a:gs pos="0">
                  <a:srgbClr val="143D8D"/>
                </a:gs>
                <a:gs pos="100000">
                  <a:srgbClr val="717174"/>
                </a:gs>
                <a:gs pos="35000">
                  <a:schemeClr val="bg1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alpha val="2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2" name="Freeform 11"/>
          <p:cNvSpPr/>
          <p:nvPr userDrawn="1"/>
        </p:nvSpPr>
        <p:spPr>
          <a:xfrm>
            <a:off x="3272358" y="6165304"/>
            <a:ext cx="5871641" cy="576064"/>
          </a:xfrm>
          <a:custGeom>
            <a:avLst/>
            <a:gdLst>
              <a:gd name="connsiteX0" fmla="*/ 0 w 6740434"/>
              <a:gd name="connsiteY0" fmla="*/ 0 h 644434"/>
              <a:gd name="connsiteX1" fmla="*/ 1820091 w 6740434"/>
              <a:gd name="connsiteY1" fmla="*/ 627017 h 644434"/>
              <a:gd name="connsiteX2" fmla="*/ 4432663 w 6740434"/>
              <a:gd name="connsiteY2" fmla="*/ 104502 h 644434"/>
              <a:gd name="connsiteX3" fmla="*/ 6740434 w 6740434"/>
              <a:gd name="connsiteY3" fmla="*/ 452845 h 644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40434" h="644434">
                <a:moveTo>
                  <a:pt x="0" y="0"/>
                </a:moveTo>
                <a:cubicBezTo>
                  <a:pt x="540657" y="304800"/>
                  <a:pt x="1081314" y="609600"/>
                  <a:pt x="1820091" y="627017"/>
                </a:cubicBezTo>
                <a:cubicBezTo>
                  <a:pt x="2558868" y="644434"/>
                  <a:pt x="3612606" y="133531"/>
                  <a:pt x="4432663" y="104502"/>
                </a:cubicBezTo>
                <a:cubicBezTo>
                  <a:pt x="5252720" y="75473"/>
                  <a:pt x="5996577" y="264159"/>
                  <a:pt x="6740434" y="452845"/>
                </a:cubicBezTo>
              </a:path>
            </a:pathLst>
          </a:custGeom>
          <a:ln>
            <a:gradFill>
              <a:gsLst>
                <a:gs pos="0">
                  <a:srgbClr val="143D8D"/>
                </a:gs>
                <a:gs pos="100000">
                  <a:srgbClr val="717174"/>
                </a:gs>
                <a:gs pos="35000">
                  <a:schemeClr val="bg1"/>
                </a:gs>
              </a:gsLst>
              <a:lin ang="5400000" scaled="0"/>
            </a:gradFill>
          </a:ln>
          <a:effectLst>
            <a:outerShdw blurRad="50800" dist="50800" dir="5400000" algn="ctr" rotWithShape="0">
              <a:schemeClr val="bg1">
                <a:alpha val="27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9689" y="6246426"/>
            <a:ext cx="504000" cy="5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Users\akulusic\Desktop\fpz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93689" y="6174426"/>
            <a:ext cx="533716" cy="576000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129223" y="6228181"/>
            <a:ext cx="19606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126" y="1"/>
            <a:ext cx="1856795" cy="755994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 flipH="1">
            <a:off x="0" y="764704"/>
            <a:ext cx="9144000" cy="0"/>
          </a:xfrm>
          <a:prstGeom prst="line">
            <a:avLst/>
          </a:prstGeom>
          <a:ln w="158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7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-29591" y="2431606"/>
            <a:ext cx="9144000" cy="2088232"/>
          </a:xfrm>
        </p:spPr>
        <p:txBody>
          <a:bodyPr>
            <a:normAutofit/>
          </a:bodyPr>
          <a:lstStyle/>
          <a:p>
            <a:r>
              <a:rPr lang="pl-PL" b="1" cap="all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PUTNI PLANERI OTVORENOG TIPa</a:t>
            </a:r>
          </a:p>
          <a:p>
            <a:endParaRPr lang="pl-PL" b="1" cap="all" dirty="0">
              <a:solidFill>
                <a:srgbClr val="71717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hr-HR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Tomislav Erdelić, </a:t>
            </a:r>
            <a:r>
              <a:rPr lang="hr-HR" dirty="0" err="1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mag</a:t>
            </a:r>
            <a:r>
              <a:rPr lang="hr-HR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. ing. el. </a:t>
            </a:r>
            <a:r>
              <a:rPr lang="hr-HR" dirty="0" err="1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techn</a:t>
            </a:r>
            <a:r>
              <a:rPr lang="hr-HR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. inf.</a:t>
            </a:r>
            <a:endParaRPr lang="hr-HR" sz="2000" b="1" cap="all" dirty="0">
              <a:solidFill>
                <a:srgbClr val="143D8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381328"/>
            <a:ext cx="8244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200" dirty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Zagreb, </a:t>
            </a:r>
            <a:r>
              <a:rPr lang="hr-HR" sz="1200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26</a:t>
            </a:r>
            <a:r>
              <a:rPr lang="hr-HR" sz="1200" dirty="0" smtClean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hr-HR" sz="1200" dirty="0">
                <a:solidFill>
                  <a:srgbClr val="7171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svibanj 2021.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532" y="4629677"/>
            <a:ext cx="4032448" cy="164181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sustava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Karakteristike</a:t>
            </a:r>
          </a:p>
          <a:p>
            <a:pPr lvl="1"/>
            <a:r>
              <a:rPr lang="hr-HR" sz="2000" dirty="0" smtClean="0"/>
              <a:t>Zajedničko sučelje između postojećih servisa za pružanje putnih informacija</a:t>
            </a:r>
          </a:p>
          <a:p>
            <a:pPr lvl="1"/>
            <a:r>
              <a:rPr lang="hr-HR" sz="2000" dirty="0" smtClean="0"/>
              <a:t>Adekvatno procesiranje zahtjeva koji izlazi izvan geografskih okvira lokalnih sustava i sklapanje rezultata lokalnih sustava u konačnu rutu</a:t>
            </a:r>
          </a:p>
          <a:p>
            <a:pPr lvl="1"/>
            <a:r>
              <a:rPr lang="hr-HR" sz="2000" dirty="0" smtClean="0"/>
              <a:t>Izmjena rezultata </a:t>
            </a:r>
            <a:r>
              <a:rPr lang="hr-HR" sz="2000" dirty="0" err="1" smtClean="0"/>
              <a:t>rutiranja</a:t>
            </a:r>
            <a:r>
              <a:rPr lang="hr-HR" sz="2000" dirty="0" smtClean="0"/>
              <a:t>, a ne temeljnih putnih podataka (rasporeda), čime se djelomično i zaštićuje izmjena svih podataka operatera s centralnim sustavom – time se rješava i problem nekompatibilnosti formata podataka</a:t>
            </a:r>
          </a:p>
          <a:p>
            <a:pPr lvl="1"/>
            <a:r>
              <a:rPr lang="hr-HR" sz="2000" dirty="0" smtClean="0"/>
              <a:t>Izmjena rezultata postiže se specifikacijama programskog sučelja (API) lokalnih planera putovanja, koji kao rezultat vraćaju rutu</a:t>
            </a:r>
          </a:p>
          <a:p>
            <a:pPr lvl="1"/>
            <a:r>
              <a:rPr lang="hr-HR" sz="2000" dirty="0"/>
              <a:t>K</a:t>
            </a:r>
            <a:r>
              <a:rPr lang="hr-HR" sz="2000" dirty="0" smtClean="0"/>
              <a:t>rajnjem </a:t>
            </a:r>
            <a:r>
              <a:rPr lang="hr-HR" sz="2000" dirty="0"/>
              <a:t>korisniku olakšava pristup putnim </a:t>
            </a:r>
            <a:r>
              <a:rPr lang="hr-HR" sz="2000" dirty="0" smtClean="0"/>
              <a:t>informacijama</a:t>
            </a:r>
          </a:p>
          <a:p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10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2107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sustava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Zahtjev se procesira u centralnom/lokalnom sustavu te se pozivaju API lokalnih sustava, čiji se rezultati spajaju u jednu konačnu rutu</a:t>
            </a:r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11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99" y="2204864"/>
            <a:ext cx="4881166" cy="373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84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Arhitektura sustava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12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124744"/>
            <a:ext cx="7128792" cy="397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233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Održivost sustava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Predloženi distribuirani sustav podržava opcije nadogradnje sustava umjesto stvaranja cjelokupnog novog sustava</a:t>
            </a:r>
          </a:p>
          <a:p>
            <a:pPr lvl="1"/>
            <a:r>
              <a:rPr lang="hr-HR" sz="2000" dirty="0" smtClean="0"/>
              <a:t>Lokalni servisi pružanja putnih informacija na taj način mogu zadržati postojeću implementaciju i aplikaciju prema korisniku, ali i po potrebi mogu i jednostavno nadograditi svoj sustav, bez značajnih izmjena u API prema centralnom sustavu</a:t>
            </a:r>
          </a:p>
          <a:p>
            <a:r>
              <a:rPr lang="hr-HR" sz="2400" dirty="0" smtClean="0"/>
              <a:t>Integracija prijevoza na zahtjev</a:t>
            </a:r>
          </a:p>
          <a:p>
            <a:r>
              <a:rPr lang="hr-HR" sz="2400" dirty="0" smtClean="0"/>
              <a:t>Lokalni pružatelji usluga mogu proširiti svoju uslugu koristeći putne informacije drugih lokalnih putnih planera i time osigurati ili čak poboljšati svoje mjesto na tržištu</a:t>
            </a:r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13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4445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Održivost sustava</a:t>
            </a:r>
            <a:endParaRPr lang="hr-HR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600" y="1340768"/>
            <a:ext cx="7077075" cy="347662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14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52268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Planeri putovanja otvorenog pristupa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Open API </a:t>
            </a:r>
          </a:p>
          <a:p>
            <a:pPr lvl="1"/>
            <a:r>
              <a:rPr lang="hr-HR" sz="2000" dirty="0"/>
              <a:t>J</a:t>
            </a:r>
            <a:r>
              <a:rPr lang="hr-HR" sz="2000" dirty="0" smtClean="0"/>
              <a:t>avno dostupno sučelje koje pruža standard za definiranje API-a koje mogu koristiti različiti </a:t>
            </a:r>
            <a:r>
              <a:rPr lang="hr-HR" sz="2000" dirty="0" smtClean="0"/>
              <a:t>sustavi distribuiranog planiranja putovanja</a:t>
            </a:r>
            <a:endParaRPr lang="hr-HR" sz="2000" dirty="0" smtClean="0"/>
          </a:p>
          <a:p>
            <a:pPr lvl="1"/>
            <a:r>
              <a:rPr lang="hr-HR" sz="2000" dirty="0" smtClean="0"/>
              <a:t>Jedan </a:t>
            </a:r>
            <a:r>
              <a:rPr lang="hr-HR" sz="2000" dirty="0" smtClean="0"/>
              <a:t>kanal </a:t>
            </a:r>
            <a:r>
              <a:rPr lang="hr-HR" sz="2000" dirty="0" smtClean="0"/>
              <a:t>za izmjenu svih informacija</a:t>
            </a:r>
          </a:p>
          <a:p>
            <a:pPr lvl="1"/>
            <a:r>
              <a:rPr lang="hr-HR" sz="2000" dirty="0" smtClean="0"/>
              <a:t>Potkrijepljen drugim standardima: IFOPT, </a:t>
            </a:r>
            <a:r>
              <a:rPr lang="hr-HR" sz="2000" dirty="0" err="1" smtClean="0"/>
              <a:t>NeTEx</a:t>
            </a:r>
            <a:r>
              <a:rPr lang="hr-HR" sz="2000" dirty="0" smtClean="0"/>
              <a:t>, SIRI i </a:t>
            </a:r>
            <a:r>
              <a:rPr lang="hr-HR" sz="2000" dirty="0" err="1" smtClean="0"/>
              <a:t>Transmodel</a:t>
            </a:r>
            <a:endParaRPr lang="hr-HR" sz="2000" dirty="0"/>
          </a:p>
          <a:p>
            <a:r>
              <a:rPr lang="hr-HR" sz="2400" dirty="0" smtClean="0"/>
              <a:t>Transnacionalni zahtjevi – Open API zahtjeva -</a:t>
            </a:r>
            <a:endParaRPr lang="hr-HR" sz="2400" dirty="0"/>
          </a:p>
          <a:p>
            <a:pPr lvl="1"/>
            <a:r>
              <a:rPr lang="hr-HR" sz="2000" dirty="0" smtClean="0"/>
              <a:t>Informacije o svim podržanim transportnim </a:t>
            </a:r>
            <a:r>
              <a:rPr lang="hr-HR" sz="2000" dirty="0" err="1" smtClean="0"/>
              <a:t>modovima</a:t>
            </a:r>
            <a:endParaRPr lang="hr-HR" sz="2000" dirty="0" smtClean="0"/>
          </a:p>
          <a:p>
            <a:pPr lvl="1"/>
            <a:r>
              <a:rPr lang="hr-HR" sz="2000" dirty="0" smtClean="0"/>
              <a:t>Informacije o linijama i stanicama</a:t>
            </a:r>
          </a:p>
          <a:p>
            <a:pPr lvl="1"/>
            <a:r>
              <a:rPr lang="hr-HR" sz="2000" dirty="0" smtClean="0"/>
              <a:t>Informacije o transnacionalnim stanicama zamjene</a:t>
            </a:r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312939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Planeri putovanja otvorenog pristupa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0"/>
            <a:ext cx="8229600" cy="4680519"/>
          </a:xfrm>
        </p:spPr>
        <p:txBody>
          <a:bodyPr/>
          <a:lstStyle/>
          <a:p>
            <a:r>
              <a:rPr lang="hr-HR" sz="2400" dirty="0" smtClean="0"/>
              <a:t>Sustav uključuje različite entitete unutar relativno kompleksnog okruženja</a:t>
            </a:r>
          </a:p>
          <a:p>
            <a:r>
              <a:rPr lang="hr-HR" sz="2400" dirty="0" smtClean="0"/>
              <a:t>Glavni princip uključuje</a:t>
            </a:r>
          </a:p>
          <a:p>
            <a:pPr lvl="1"/>
            <a:r>
              <a:rPr lang="hr-HR" sz="1600" dirty="0" smtClean="0"/>
              <a:t>Dijeljenje zahtjeva za internacionalnim putovanjem u manje zahtjeve koje će obraditi lokalni planeri </a:t>
            </a:r>
            <a:r>
              <a:rPr lang="hr-HR" sz="1600" dirty="0" smtClean="0"/>
              <a:t>putovanja</a:t>
            </a:r>
          </a:p>
          <a:p>
            <a:pPr lvl="1"/>
            <a:r>
              <a:rPr lang="hr-HR" sz="1600" dirty="0" smtClean="0"/>
              <a:t>Točke razmjene (</a:t>
            </a:r>
            <a:r>
              <a:rPr lang="hr-HR" sz="1600" dirty="0" err="1" smtClean="0"/>
              <a:t>exchange</a:t>
            </a:r>
            <a:r>
              <a:rPr lang="hr-HR" sz="1600" dirty="0" smtClean="0"/>
              <a:t> </a:t>
            </a:r>
            <a:r>
              <a:rPr lang="hr-HR" sz="1600" dirty="0" err="1" smtClean="0"/>
              <a:t>points</a:t>
            </a:r>
            <a:r>
              <a:rPr lang="hr-HR" sz="1600" dirty="0" smtClean="0"/>
              <a:t>)</a:t>
            </a:r>
            <a:endParaRPr lang="hr-HR" sz="1600" dirty="0" smtClean="0"/>
          </a:p>
          <a:p>
            <a:pPr lvl="1"/>
            <a:r>
              <a:rPr lang="hr-HR" sz="1600" dirty="0" smtClean="0"/>
              <a:t>Okupljanje rezultata lokalnih planera putovanja u jednu konačnu rutu</a:t>
            </a:r>
          </a:p>
          <a:p>
            <a:r>
              <a:rPr lang="hr-HR" sz="2000" dirty="0" smtClean="0"/>
              <a:t>Lokalni planer putovanja mora moći prepoznati da odredište i/ili polazište nije unutar geografske granice planera, te mora znati kojem podsustavu treba poslati zahtjev kako bi planer dobio tražene informacije</a:t>
            </a:r>
          </a:p>
          <a:p>
            <a:r>
              <a:rPr lang="hr-HR" sz="2000" dirty="0" smtClean="0"/>
              <a:t>Kako bi lokalni planer imao navedene informacije može se koristiti centralni repozitorij na kojem će se spremiti POI podaci: </a:t>
            </a:r>
            <a:r>
              <a:rPr lang="hr-HR" sz="2000" dirty="0" smtClean="0"/>
              <a:t>lokacije, stanice, adrese, točke razmjene i </a:t>
            </a:r>
            <a:r>
              <a:rPr lang="hr-HR" sz="2000" dirty="0" smtClean="0"/>
              <a:t>sl. – navedeno omogućuje da pojedini lokalni planer radi nad relevantnim podacima</a:t>
            </a:r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16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57232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Planeri putovanja otvorenog pristupa</a:t>
            </a:r>
            <a:endParaRPr lang="hr-HR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052736"/>
            <a:ext cx="8029575" cy="428625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17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7342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Projekt </a:t>
            </a:r>
            <a:r>
              <a:rPr lang="hr-HR" sz="3200" dirty="0" err="1" smtClean="0"/>
              <a:t>LinkingDanube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/>
              <a:t>Pilot projekt na području </a:t>
            </a:r>
            <a:r>
              <a:rPr lang="hr-HR" sz="2400" dirty="0" smtClean="0"/>
              <a:t>Dunava, </a:t>
            </a:r>
            <a:r>
              <a:rPr lang="en-US" sz="2400" dirty="0" err="1" smtClean="0"/>
              <a:t>LinkingDanube</a:t>
            </a:r>
            <a:r>
              <a:rPr lang="en-US" sz="2400" dirty="0" smtClean="0"/>
              <a:t> </a:t>
            </a:r>
            <a:r>
              <a:rPr lang="en-US" sz="2400" dirty="0"/>
              <a:t>– </a:t>
            </a:r>
            <a:r>
              <a:rPr lang="hr-HR" sz="2400" dirty="0" smtClean="0"/>
              <a:t>„</a:t>
            </a:r>
            <a:r>
              <a:rPr lang="en-US" sz="2400" dirty="0" smtClean="0"/>
              <a:t>Linking </a:t>
            </a:r>
            <a:r>
              <a:rPr lang="en-US" sz="2400" dirty="0"/>
              <a:t>transnational, multimodal </a:t>
            </a:r>
            <a:r>
              <a:rPr lang="en-US" sz="2400" dirty="0" err="1" smtClean="0"/>
              <a:t>traveller</a:t>
            </a:r>
            <a:r>
              <a:rPr lang="hr-HR" sz="2400" dirty="0" smtClean="0"/>
              <a:t> </a:t>
            </a:r>
            <a:r>
              <a:rPr lang="en-US" sz="2400" dirty="0" smtClean="0"/>
              <a:t>information </a:t>
            </a:r>
            <a:r>
              <a:rPr lang="en-US" sz="2400" dirty="0"/>
              <a:t>and journey planners for </a:t>
            </a:r>
            <a:r>
              <a:rPr lang="hr-HR" sz="2400" dirty="0" smtClean="0"/>
              <a:t>e</a:t>
            </a:r>
            <a:r>
              <a:rPr lang="en-US" sz="2400" dirty="0" err="1" smtClean="0"/>
              <a:t>nvironmentally</a:t>
            </a:r>
            <a:r>
              <a:rPr lang="en-US" sz="2400" dirty="0" smtClean="0"/>
              <a:t>-friendly</a:t>
            </a:r>
            <a:r>
              <a:rPr lang="hr-HR" sz="2400" dirty="0" smtClean="0"/>
              <a:t> </a:t>
            </a:r>
            <a:r>
              <a:rPr lang="en-US" sz="2400" dirty="0" smtClean="0"/>
              <a:t>mobility </a:t>
            </a:r>
            <a:r>
              <a:rPr lang="en-US" sz="2400" dirty="0"/>
              <a:t>in the Danube </a:t>
            </a:r>
            <a:r>
              <a:rPr lang="en-US" sz="2400" dirty="0" smtClean="0"/>
              <a:t>Region</a:t>
            </a:r>
            <a:r>
              <a:rPr lang="hr-HR" sz="2400" dirty="0" smtClean="0"/>
              <a:t>”</a:t>
            </a:r>
          </a:p>
          <a:p>
            <a:r>
              <a:rPr lang="hr-HR" sz="2400" dirty="0" smtClean="0"/>
              <a:t>Šest zemalja – Austrija, Češka, Mađarska, Rumunjska, Slovačka i Slovenija</a:t>
            </a:r>
          </a:p>
          <a:p>
            <a:r>
              <a:rPr lang="hr-HR" sz="2400" dirty="0" smtClean="0"/>
              <a:t>Za svaku zemlju odabran je jedan postojeći lokalni planer putovanja (iako većinom postoji više planera putovanja)</a:t>
            </a:r>
          </a:p>
          <a:p>
            <a:r>
              <a:rPr lang="hr-HR" sz="2400" dirty="0" smtClean="0"/>
              <a:t>Pojedini planeri </a:t>
            </a:r>
            <a:r>
              <a:rPr lang="hr-HR" sz="2400" dirty="0"/>
              <a:t>podržavaju </a:t>
            </a:r>
            <a:r>
              <a:rPr lang="hr-HR" sz="2400" dirty="0" err="1" smtClean="0"/>
              <a:t>multimodalna</a:t>
            </a:r>
            <a:r>
              <a:rPr lang="hr-HR" sz="2400" dirty="0" smtClean="0"/>
              <a:t> putovanja, a pojedini ne</a:t>
            </a:r>
          </a:p>
          <a:p>
            <a:r>
              <a:rPr lang="hr-HR" sz="2400" dirty="0" smtClean="0"/>
              <a:t>Dvije analize slučaja</a:t>
            </a:r>
          </a:p>
          <a:p>
            <a:pPr lvl="1"/>
            <a:r>
              <a:rPr lang="hr-HR" sz="1600" dirty="0" smtClean="0"/>
              <a:t>Udaljena – zemlje odredišta i polazišta ne dijele granicu</a:t>
            </a:r>
          </a:p>
          <a:p>
            <a:pPr lvl="1"/>
            <a:r>
              <a:rPr lang="hr-HR" sz="1600" dirty="0" smtClean="0"/>
              <a:t>Susjedna - </a:t>
            </a:r>
            <a:r>
              <a:rPr lang="hr-HR" sz="1600" dirty="0"/>
              <a:t>zemlje odredišta i polazišta </a:t>
            </a:r>
            <a:r>
              <a:rPr lang="hr-HR" sz="1600" dirty="0" smtClean="0"/>
              <a:t>dijele </a:t>
            </a:r>
            <a:r>
              <a:rPr lang="hr-HR" sz="1600" dirty="0"/>
              <a:t>granicu</a:t>
            </a:r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18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64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Projekt </a:t>
            </a:r>
            <a:r>
              <a:rPr lang="hr-HR" sz="3200" dirty="0" err="1" smtClean="0"/>
              <a:t>LinkingDanube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19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829843"/>
            <a:ext cx="8208912" cy="533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83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Sadržaj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Direktive</a:t>
            </a:r>
          </a:p>
          <a:p>
            <a:r>
              <a:rPr lang="hr-HR" dirty="0" smtClean="0"/>
              <a:t>Povezivanje putnih informacija</a:t>
            </a:r>
          </a:p>
          <a:p>
            <a:r>
              <a:rPr lang="hr-HR" dirty="0" smtClean="0"/>
              <a:t>Arhitektura sustava</a:t>
            </a:r>
          </a:p>
          <a:p>
            <a:r>
              <a:rPr lang="hr-HR" dirty="0" smtClean="0"/>
              <a:t>Projekt </a:t>
            </a:r>
            <a:r>
              <a:rPr lang="hr-HR" dirty="0" err="1" smtClean="0"/>
              <a:t>LinkingDanube</a:t>
            </a:r>
            <a:endParaRPr lang="hr-HR" dirty="0" smtClean="0"/>
          </a:p>
          <a:p>
            <a:r>
              <a:rPr lang="hr-HR" dirty="0" smtClean="0"/>
              <a:t>Zaključak</a:t>
            </a:r>
          </a:p>
          <a:p>
            <a:endParaRPr lang="hr-HR" dirty="0" smtClean="0"/>
          </a:p>
          <a:p>
            <a:endParaRPr lang="hr-H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0531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Arhitektura sustava </a:t>
            </a:r>
            <a:r>
              <a:rPr lang="hr-HR" sz="3200" dirty="0" err="1" smtClean="0"/>
              <a:t>LinkingDanube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Centralno distribuirani sustav </a:t>
            </a:r>
          </a:p>
          <a:p>
            <a:r>
              <a:rPr lang="hr-HR" sz="2400" dirty="0" smtClean="0"/>
              <a:t>Svaki lokalni planer ima </a:t>
            </a:r>
            <a:r>
              <a:rPr lang="hr-HR" sz="2400" dirty="0" smtClean="0"/>
              <a:t>implementirano </a:t>
            </a:r>
            <a:r>
              <a:rPr lang="hr-HR" sz="2400" dirty="0" smtClean="0"/>
              <a:t>Open API sučelje i definirane točke razmjene</a:t>
            </a:r>
          </a:p>
          <a:p>
            <a:r>
              <a:rPr lang="hr-HR" sz="2400" dirty="0" smtClean="0"/>
              <a:t>Glavni elementi arhitekture</a:t>
            </a:r>
          </a:p>
          <a:p>
            <a:pPr lvl="1"/>
            <a:r>
              <a:rPr lang="hr-HR" sz="2000" dirty="0" smtClean="0"/>
              <a:t>Središnji čvor (SC)</a:t>
            </a:r>
          </a:p>
          <a:p>
            <a:pPr lvl="1"/>
            <a:r>
              <a:rPr lang="hr-HR" sz="2000" dirty="0" smtClean="0"/>
              <a:t>Internacionalni servis za </a:t>
            </a:r>
            <a:r>
              <a:rPr lang="hr-HR" sz="2000" dirty="0" err="1" smtClean="0"/>
              <a:t>rutiranje</a:t>
            </a:r>
            <a:r>
              <a:rPr lang="hr-HR" sz="2000" dirty="0" smtClean="0"/>
              <a:t> (ISR)</a:t>
            </a:r>
          </a:p>
          <a:p>
            <a:pPr lvl="1"/>
            <a:r>
              <a:rPr lang="hr-HR" sz="2000" dirty="0" smtClean="0"/>
              <a:t>Lokalni planeri putovanja (LPP)</a:t>
            </a:r>
          </a:p>
          <a:p>
            <a:r>
              <a:rPr lang="hr-HR" sz="2400" dirty="0" smtClean="0"/>
              <a:t>Preostali bitni elementi</a:t>
            </a:r>
          </a:p>
          <a:p>
            <a:pPr lvl="1"/>
            <a:r>
              <a:rPr lang="hr-HR" sz="2000" dirty="0" smtClean="0"/>
              <a:t>Open API – dvosmjerna </a:t>
            </a:r>
            <a:r>
              <a:rPr lang="hr-HR" sz="2000" dirty="0" err="1" smtClean="0"/>
              <a:t>autentifikacija</a:t>
            </a:r>
            <a:endParaRPr lang="hr-HR" sz="2000" dirty="0" smtClean="0"/>
          </a:p>
          <a:p>
            <a:pPr lvl="1"/>
            <a:r>
              <a:rPr lang="hr-HR" sz="2000" dirty="0" smtClean="0"/>
              <a:t>Točke razmjene – točke koje povezuju dva susjedna LPP</a:t>
            </a:r>
          </a:p>
          <a:p>
            <a:pPr lvl="1"/>
            <a:r>
              <a:rPr lang="hr-HR" sz="2000" dirty="0" err="1" smtClean="0"/>
              <a:t>POIs</a:t>
            </a:r>
            <a:r>
              <a:rPr lang="hr-HR" sz="2000" dirty="0" smtClean="0"/>
              <a:t> – središnji </a:t>
            </a:r>
            <a:r>
              <a:rPr lang="hr-HR" sz="2000" dirty="0" smtClean="0"/>
              <a:t>repozitorij – problem jezika i vremena dohvata</a:t>
            </a:r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endParaRPr lang="hr-HR" sz="1600" dirty="0"/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20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3068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Arhitektura sustava </a:t>
            </a:r>
            <a:r>
              <a:rPr lang="hr-HR" sz="3200" dirty="0" err="1" smtClean="0"/>
              <a:t>LinkingDanube</a:t>
            </a:r>
            <a:endParaRPr lang="hr-HR" sz="32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544" y="1196752"/>
            <a:ext cx="8229600" cy="4181337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21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15886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err="1" smtClean="0"/>
              <a:t>Sredičnji</a:t>
            </a:r>
            <a:r>
              <a:rPr lang="hr-HR" sz="3200" dirty="0" smtClean="0"/>
              <a:t> čvor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Glavni dio sustava koji pruža logiku za izmjenu zahtjeva s LPP-om i ISR-om na temelju Open API-a</a:t>
            </a:r>
          </a:p>
          <a:p>
            <a:r>
              <a:rPr lang="hr-HR" sz="2400" dirty="0" smtClean="0"/>
              <a:t>Sakuplja informacije dobivene od LPP-a u konačnu rutu</a:t>
            </a:r>
          </a:p>
          <a:p>
            <a:r>
              <a:rPr lang="hr-HR" sz="2400" dirty="0" smtClean="0"/>
              <a:t>Implementiran kao web portal s grafičkim sučeljem za internacionalno planiranje putovanja</a:t>
            </a:r>
          </a:p>
          <a:p>
            <a:r>
              <a:rPr lang="hr-HR" sz="2400" dirty="0" smtClean="0"/>
              <a:t>Mapa otvorenog pristupa</a:t>
            </a:r>
          </a:p>
          <a:p>
            <a:pPr marL="0" indent="0">
              <a:buNone/>
            </a:pPr>
            <a:endParaRPr lang="hr-HR" sz="1600" dirty="0"/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22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3284984"/>
            <a:ext cx="3028950" cy="239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5204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/>
              <a:t>Internacionalni servis za </a:t>
            </a:r>
            <a:r>
              <a:rPr lang="hr-HR" sz="3200" dirty="0" err="1"/>
              <a:t>rutiranje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Pruža informaciju o relevantnim točkama razmjene između polazišta i odredišta, te informaciju o statičkom </a:t>
            </a:r>
            <a:r>
              <a:rPr lang="hr-HR" sz="2400" dirty="0" err="1" smtClean="0"/>
              <a:t>rutiranju</a:t>
            </a:r>
            <a:r>
              <a:rPr lang="hr-HR" sz="2400" dirty="0" smtClean="0"/>
              <a:t> između tih točaka u nadležnosti LPP</a:t>
            </a:r>
          </a:p>
          <a:p>
            <a:r>
              <a:rPr lang="hr-HR" sz="2400" dirty="0" smtClean="0"/>
              <a:t>U slučaju susjednih </a:t>
            </a:r>
            <a:r>
              <a:rPr lang="hr-HR" sz="2400" dirty="0" err="1" smtClean="0"/>
              <a:t>LPPa</a:t>
            </a:r>
            <a:r>
              <a:rPr lang="hr-HR" sz="2400" dirty="0" smtClean="0"/>
              <a:t> </a:t>
            </a:r>
            <a:r>
              <a:rPr lang="hr-HR" sz="2400" dirty="0" smtClean="0"/>
              <a:t>(susjedne zemlje), među unaprijed definiranim statičnim rutama između točaka razmjene traži rutu koja zadovoljava korisničke kriterije</a:t>
            </a:r>
          </a:p>
          <a:p>
            <a:r>
              <a:rPr lang="hr-HR" sz="2400" dirty="0"/>
              <a:t>U slučaju udaljenih servisa, provodi </a:t>
            </a:r>
            <a:r>
              <a:rPr lang="hr-HR" sz="2400" dirty="0" err="1"/>
              <a:t>rutiranje</a:t>
            </a:r>
            <a:r>
              <a:rPr lang="hr-HR" sz="2400" dirty="0"/>
              <a:t> između točaka </a:t>
            </a:r>
            <a:r>
              <a:rPr lang="hr-HR" sz="2400" dirty="0" smtClean="0"/>
              <a:t>razmjene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1600" dirty="0"/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23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6337" y="3717032"/>
            <a:ext cx="2847975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9387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Lokalni planer putovanja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Sustav za </a:t>
            </a:r>
            <a:r>
              <a:rPr lang="hr-HR" sz="2400" dirty="0" err="1" smtClean="0"/>
              <a:t>rutiranje</a:t>
            </a:r>
            <a:r>
              <a:rPr lang="hr-HR" sz="2400" dirty="0" smtClean="0"/>
              <a:t> unutar određene regije ili zemlje – prostorno ograničen</a:t>
            </a:r>
          </a:p>
          <a:p>
            <a:r>
              <a:rPr lang="hr-HR" sz="2400" dirty="0" smtClean="0"/>
              <a:t>Postojeći web portal za </a:t>
            </a:r>
            <a:r>
              <a:rPr lang="hr-HR" sz="2400" dirty="0" err="1" smtClean="0"/>
              <a:t>rutiranje</a:t>
            </a:r>
            <a:endParaRPr lang="hr-HR" sz="2400" dirty="0" smtClean="0"/>
          </a:p>
          <a:p>
            <a:r>
              <a:rPr lang="hr-HR" sz="2400" dirty="0" smtClean="0"/>
              <a:t>Izrađen web servis prema Open API sučelju za razmjenu podataka</a:t>
            </a:r>
          </a:p>
          <a:p>
            <a:r>
              <a:rPr lang="hr-HR" sz="2400" dirty="0" smtClean="0"/>
              <a:t>Ukoliko sustav ne može prikazati cijelu rutu unutar postojećeg portala za </a:t>
            </a:r>
            <a:r>
              <a:rPr lang="hr-HR" sz="2400" dirty="0" err="1" smtClean="0"/>
              <a:t>rutiranje</a:t>
            </a:r>
            <a:r>
              <a:rPr lang="hr-HR" sz="2400" dirty="0" smtClean="0"/>
              <a:t>, potrebno je preusmjeriti korisnika na web portal u kojem je moguće vidjeti cjelokupnu rutu</a:t>
            </a:r>
          </a:p>
          <a:p>
            <a:endParaRPr lang="hr-HR" sz="2400" dirty="0"/>
          </a:p>
          <a:p>
            <a:pPr marL="0" indent="0">
              <a:buNone/>
            </a:pPr>
            <a:endParaRPr lang="hr-HR" sz="1600" dirty="0"/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24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9108" y="4077072"/>
            <a:ext cx="3277368" cy="203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845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4624"/>
            <a:ext cx="7632848" cy="648072"/>
          </a:xfrm>
        </p:spPr>
        <p:txBody>
          <a:bodyPr/>
          <a:lstStyle/>
          <a:p>
            <a:r>
              <a:rPr lang="hr-HR" sz="3200" dirty="0" smtClean="0"/>
              <a:t>Zaključak</a:t>
            </a:r>
            <a:endParaRPr lang="hr-HR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Jedinstveni </a:t>
            </a:r>
            <a:r>
              <a:rPr lang="hr-HR" sz="2400" dirty="0" err="1" smtClean="0"/>
              <a:t>multimodalni</a:t>
            </a:r>
            <a:r>
              <a:rPr lang="hr-HR" sz="2400" dirty="0" smtClean="0"/>
              <a:t> putni planer za područje EU</a:t>
            </a:r>
          </a:p>
          <a:p>
            <a:r>
              <a:rPr lang="hr-HR" sz="2400" dirty="0" smtClean="0"/>
              <a:t>Centralno distribuirani sustav</a:t>
            </a:r>
          </a:p>
          <a:p>
            <a:r>
              <a:rPr lang="hr-HR" sz="2400" dirty="0" smtClean="0"/>
              <a:t>Open API specifikacija</a:t>
            </a:r>
            <a:endParaRPr lang="hr-HR" sz="2400" dirty="0"/>
          </a:p>
          <a:p>
            <a:pPr marL="0" indent="0">
              <a:buNone/>
            </a:pPr>
            <a:endParaRPr lang="hr-HR" sz="1600" dirty="0"/>
          </a:p>
          <a:p>
            <a:pPr lvl="1"/>
            <a:endParaRPr lang="hr-HR" sz="2000" dirty="0" smtClean="0"/>
          </a:p>
          <a:p>
            <a:pPr lvl="1"/>
            <a:endParaRPr lang="hr-HR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4188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HVALA na pažnji</a:t>
            </a:r>
            <a:r>
              <a:rPr lang="hr-HR" dirty="0" smtClean="0"/>
              <a:t>!</a:t>
            </a:r>
            <a:endParaRPr lang="hr-HR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DD874-F0BE-4A6B-9368-08D079E94BFA}" type="datetime1">
              <a:rPr lang="sr-Latn-RS" smtClean="0"/>
              <a:t>26.5.2021.</a:t>
            </a:fld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26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76695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putni planeri?</a:t>
            </a:r>
            <a:endParaRPr lang="hr-H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hr-HR" sz="2400" dirty="0" smtClean="0"/>
                  <a:t>Buduća </a:t>
                </a:r>
                <a:r>
                  <a:rPr lang="hr-HR" sz="2400" dirty="0" smtClean="0"/>
                  <a:t>održiva mobilnost </a:t>
                </a:r>
                <a:r>
                  <a:rPr lang="hr-HR" sz="2400" dirty="0" smtClean="0"/>
                  <a:t>u </a:t>
                </a:r>
                <a:r>
                  <a:rPr lang="hr-HR" sz="2400" dirty="0" err="1" smtClean="0"/>
                  <a:t>ITSu</a:t>
                </a:r>
                <a:endParaRPr lang="hr-HR" sz="2400" dirty="0"/>
              </a:p>
              <a:p>
                <a:r>
                  <a:rPr lang="hr-HR" sz="2400" dirty="0" smtClean="0"/>
                  <a:t>Jedna od direktiva u EU</a:t>
                </a:r>
                <a:r>
                  <a:rPr lang="hr-HR" sz="2400" dirty="0"/>
                  <a:t> </a:t>
                </a:r>
                <a:r>
                  <a:rPr lang="hr-HR" sz="2400" dirty="0" smtClean="0"/>
                  <a:t>- program Europske teritorijalne suradnje (ETC)</a:t>
                </a:r>
              </a:p>
              <a:p>
                <a:pPr lvl="1"/>
                <a:r>
                  <a:rPr lang="hr-HR" sz="2000" dirty="0" smtClean="0"/>
                  <a:t>Inicijative između nacionalnih, regionalnih i lokalnih organa vlasti</a:t>
                </a:r>
              </a:p>
              <a:p>
                <a:pPr lvl="1"/>
                <a:r>
                  <a:rPr lang="hr-HR" sz="2000" dirty="0" smtClean="0"/>
                  <a:t>Područje Dunava </a:t>
                </a:r>
                <a14:m>
                  <m:oMath xmlns:m="http://schemas.openxmlformats.org/officeDocument/2006/math">
                    <m:r>
                      <a:rPr lang="hr-HR" sz="20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hr-HR" sz="2000" dirty="0" smtClean="0"/>
                  <a:t> EU strategija za područje Dunava</a:t>
                </a:r>
              </a:p>
              <a:p>
                <a:pPr lvl="2"/>
                <a:r>
                  <a:rPr lang="hr-HR" sz="1600" dirty="0" smtClean="0"/>
                  <a:t>Projekt </a:t>
                </a:r>
                <a:r>
                  <a:rPr lang="hr-HR" sz="1600" dirty="0" err="1" smtClean="0"/>
                  <a:t>LinkingDanube</a:t>
                </a:r>
                <a:r>
                  <a:rPr lang="hr-HR" sz="1600" dirty="0" smtClean="0"/>
                  <a:t> za povezivanje servisa koji pružaju putne informacije između šest zemalja</a:t>
                </a:r>
              </a:p>
              <a:p>
                <a:r>
                  <a:rPr lang="hr-HR" sz="2400" dirty="0" smtClean="0"/>
                  <a:t>Povećanje prijevoza putnika – 30% do 2030, 50% do 2050</a:t>
                </a:r>
              </a:p>
              <a:p>
                <a:r>
                  <a:rPr lang="hr-HR" sz="2400" dirty="0" smtClean="0"/>
                  <a:t>Povezivanje putnih informacija s različitim servisima </a:t>
                </a:r>
                <a14:m>
                  <m:oMath xmlns:m="http://schemas.openxmlformats.org/officeDocument/2006/math">
                    <m:r>
                      <a:rPr lang="hr-HR" sz="24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hr-HR" sz="2400" dirty="0" smtClean="0"/>
                  <a:t> pružanje KVALITETNIH, BOGATIH i PRAVO-VREMENIH podataka</a:t>
                </a:r>
              </a:p>
              <a:p>
                <a:endParaRPr lang="hr-HR" sz="28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942" r="-889" b="-2692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3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56546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Problemi u transportu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04771"/>
            <a:ext cx="8229600" cy="5184576"/>
          </a:xfrm>
        </p:spPr>
        <p:txBody>
          <a:bodyPr/>
          <a:lstStyle/>
          <a:p>
            <a:r>
              <a:rPr lang="hr-HR" sz="2400" dirty="0" smtClean="0"/>
              <a:t>Javna prometna infrastruktura nije jednako razvijena u svim zemljama članicama EU</a:t>
            </a:r>
          </a:p>
          <a:p>
            <a:r>
              <a:rPr lang="hr-HR" sz="2400" dirty="0" smtClean="0"/>
              <a:t>Urbane sredine – preopterećenje infrastrukture koje uzrokuje kašnjenja u transportu </a:t>
            </a:r>
            <a:r>
              <a:rPr lang="hr-HR" sz="2400" dirty="0"/>
              <a:t>– </a:t>
            </a:r>
            <a:r>
              <a:rPr lang="hr-HR" sz="2400" dirty="0" smtClean="0"/>
              <a:t>jedno od rješenja</a:t>
            </a:r>
            <a:r>
              <a:rPr lang="hr-HR" sz="2400" dirty="0"/>
              <a:t>:</a:t>
            </a:r>
          </a:p>
          <a:p>
            <a:pPr lvl="1"/>
            <a:r>
              <a:rPr lang="hr-HR" sz="2000" dirty="0"/>
              <a:t>Gradnja nove prometne </a:t>
            </a:r>
            <a:r>
              <a:rPr lang="hr-HR" sz="2000" dirty="0" smtClean="0"/>
              <a:t>infrastrukture</a:t>
            </a:r>
            <a:endParaRPr lang="hr-HR" sz="2400" dirty="0" smtClean="0"/>
          </a:p>
          <a:p>
            <a:r>
              <a:rPr lang="hr-HR" sz="2400" dirty="0" smtClean="0"/>
              <a:t>Ruralna područja – javna prometna infrastruktura često nije dovoljno razvijena zbog ekonomske neisplativosti –korištenje osobnih vozila za prijevoz</a:t>
            </a:r>
          </a:p>
          <a:p>
            <a:r>
              <a:rPr lang="hr-HR" sz="2400" dirty="0" smtClean="0"/>
              <a:t>Cilj je učinkovitije upravljanje prometnim sustavom bez fizičke nadogradnje infrastrukture</a:t>
            </a:r>
          </a:p>
          <a:p>
            <a:r>
              <a:rPr lang="hr-HR" sz="2400" dirty="0" smtClean="0"/>
              <a:t>Navedeni problemi očituju se u Bijeloj knjizi (2011) – usluge putnih informacija u </a:t>
            </a:r>
            <a:r>
              <a:rPr lang="hr-HR" sz="2400" dirty="0" err="1" smtClean="0"/>
              <a:t>ITSu</a:t>
            </a:r>
            <a:r>
              <a:rPr lang="hr-HR" sz="2400" dirty="0" smtClean="0"/>
              <a:t> prepoznate kao bitan faktor koji doprinosi smanjenju emisije plinova i poboljšanju učinkovitosti prometnog </a:t>
            </a:r>
            <a:r>
              <a:rPr lang="hr-HR" sz="2400" dirty="0" smtClean="0"/>
              <a:t>sustava</a:t>
            </a:r>
            <a:endParaRPr lang="hr-HR" sz="2400" dirty="0" smtClean="0"/>
          </a:p>
          <a:p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4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1884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Direktive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0"/>
            <a:ext cx="8229600" cy="5184576"/>
          </a:xfrm>
        </p:spPr>
        <p:txBody>
          <a:bodyPr/>
          <a:lstStyle/>
          <a:p>
            <a:r>
              <a:rPr lang="hr-HR" sz="2400" dirty="0"/>
              <a:t>Pružanje </a:t>
            </a:r>
            <a:r>
              <a:rPr lang="hr-HR" sz="2400" dirty="0" err="1" smtClean="0"/>
              <a:t>multimodalnih</a:t>
            </a:r>
            <a:r>
              <a:rPr lang="hr-HR" sz="2400" dirty="0" smtClean="0"/>
              <a:t> putnih informacija dio su ITS direktive (2010/40/EU) </a:t>
            </a:r>
          </a:p>
          <a:p>
            <a:pPr lvl="1"/>
            <a:r>
              <a:rPr lang="hr-HR" sz="2000" dirty="0" smtClean="0"/>
              <a:t>Prioritetna područja</a:t>
            </a:r>
          </a:p>
          <a:p>
            <a:pPr lvl="2"/>
            <a:r>
              <a:rPr lang="hr-HR" sz="1600" dirty="0" smtClean="0"/>
              <a:t>Optimalno korištenje prometnih podataka</a:t>
            </a:r>
          </a:p>
          <a:p>
            <a:pPr lvl="2"/>
            <a:r>
              <a:rPr lang="hr-HR" sz="1600" dirty="0" smtClean="0"/>
              <a:t>Kontinuitet ITS usluga za upravljanje prometom i teretom</a:t>
            </a:r>
          </a:p>
          <a:p>
            <a:pPr lvl="2"/>
            <a:r>
              <a:rPr lang="hr-HR" sz="1600" dirty="0" smtClean="0"/>
              <a:t>Sigurne cestovne ITS aplikacije</a:t>
            </a:r>
          </a:p>
          <a:p>
            <a:pPr lvl="2"/>
            <a:r>
              <a:rPr lang="hr-HR" sz="1600" dirty="0" smtClean="0"/>
              <a:t>Povezivanje vozila s transportnom infrastrukturom</a:t>
            </a:r>
          </a:p>
          <a:p>
            <a:pPr lvl="1"/>
            <a:r>
              <a:rPr lang="hr-HR" sz="2000" dirty="0" smtClean="0"/>
              <a:t>Prioritetne akcije povezane s </a:t>
            </a:r>
            <a:r>
              <a:rPr lang="hr-HR" sz="2000" dirty="0" err="1" smtClean="0"/>
              <a:t>multimodalnim</a:t>
            </a:r>
            <a:r>
              <a:rPr lang="hr-HR" sz="2000" dirty="0" smtClean="0"/>
              <a:t> prijevozom</a:t>
            </a:r>
          </a:p>
          <a:p>
            <a:pPr lvl="2"/>
            <a:r>
              <a:rPr lang="hr-HR" sz="1600" dirty="0"/>
              <a:t>Pružanje usluga </a:t>
            </a:r>
            <a:r>
              <a:rPr lang="hr-HR" sz="1600" dirty="0" err="1" smtClean="0"/>
              <a:t>multimodalnih</a:t>
            </a:r>
            <a:r>
              <a:rPr lang="hr-HR" sz="1600" dirty="0" smtClean="0"/>
              <a:t> putnih informacija širom EU</a:t>
            </a:r>
          </a:p>
          <a:p>
            <a:pPr lvl="2"/>
            <a:r>
              <a:rPr lang="hr-HR" sz="1600" dirty="0" smtClean="0"/>
              <a:t>Pružanje </a:t>
            </a:r>
            <a:r>
              <a:rPr lang="hr-HR" sz="1600" dirty="0"/>
              <a:t>usluga p</a:t>
            </a:r>
            <a:r>
              <a:rPr lang="hr-HR" sz="1600" dirty="0" smtClean="0"/>
              <a:t>utnih </a:t>
            </a:r>
            <a:r>
              <a:rPr lang="hr-HR" sz="1600" dirty="0"/>
              <a:t>informacija u stvarnom vremenu </a:t>
            </a:r>
            <a:r>
              <a:rPr lang="hr-HR" sz="1600" dirty="0" smtClean="0"/>
              <a:t>širom EU</a:t>
            </a:r>
          </a:p>
          <a:p>
            <a:pPr lvl="1"/>
            <a:r>
              <a:rPr lang="hr-HR" sz="2000" dirty="0" smtClean="0"/>
              <a:t>Delegirana uredba (2017/1926) – specifikacije za usluge </a:t>
            </a:r>
            <a:r>
              <a:rPr lang="hr-HR" sz="2000" dirty="0"/>
              <a:t>pružanja </a:t>
            </a:r>
            <a:r>
              <a:rPr lang="hr-HR" sz="2000" dirty="0" err="1" smtClean="0"/>
              <a:t>multimodalnih</a:t>
            </a:r>
            <a:r>
              <a:rPr lang="hr-HR" sz="2000" dirty="0" smtClean="0"/>
              <a:t> informacija kako bi one bile dostupne širom EU</a:t>
            </a:r>
          </a:p>
          <a:p>
            <a:pPr marL="0" indent="0">
              <a:buNone/>
            </a:pPr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5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5422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Direktive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0"/>
            <a:ext cx="8229600" cy="5184576"/>
          </a:xfrm>
        </p:spPr>
        <p:txBody>
          <a:bodyPr/>
          <a:lstStyle/>
          <a:p>
            <a:r>
              <a:rPr lang="hr-HR" sz="2400" dirty="0"/>
              <a:t>Delegirana uredba (2017/1926) </a:t>
            </a:r>
            <a:endParaRPr lang="hr-HR" sz="2400" dirty="0" smtClean="0"/>
          </a:p>
          <a:p>
            <a:pPr lvl="1"/>
            <a:r>
              <a:rPr lang="hr-HR" sz="2000" dirty="0" smtClean="0"/>
              <a:t>Povezivanje usluga pružanja putnih informacija</a:t>
            </a:r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pPr lvl="1"/>
            <a:r>
              <a:rPr lang="hr-HR" sz="2000" dirty="0" smtClean="0"/>
              <a:t>Osim zračnog, željezničkog i pomorskog moda transporta koji se najčešće mogu „rezervirati”, uredba stavlja naglasak i na povezivanje s modom zasnovanim na vožnji po potrebi („po pozivu</a:t>
            </a:r>
            <a:r>
              <a:rPr lang="hr-HR" sz="2000" dirty="0" smtClean="0"/>
              <a:t>”)</a:t>
            </a:r>
          </a:p>
          <a:p>
            <a:pPr lvl="1"/>
            <a:r>
              <a:rPr lang="hr-HR" sz="2000" dirty="0" smtClean="0"/>
              <a:t>Definira specifikaciju podataka</a:t>
            </a:r>
            <a:endParaRPr lang="hr-HR" sz="2000" dirty="0"/>
          </a:p>
          <a:p>
            <a:pPr lvl="1"/>
            <a:endParaRPr lang="hr-HR" sz="2000" dirty="0" smtClean="0"/>
          </a:p>
          <a:p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6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539552" y="1916832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/>
              <a:t>„</a:t>
            </a:r>
            <a:r>
              <a:rPr lang="en-US" i="1" dirty="0" smtClean="0"/>
              <a:t>Linking </a:t>
            </a:r>
            <a:r>
              <a:rPr lang="en-US" i="1" dirty="0"/>
              <a:t>of service means the </a:t>
            </a:r>
            <a:r>
              <a:rPr lang="en-US" i="1" dirty="0" smtClean="0"/>
              <a:t>connection</a:t>
            </a:r>
            <a:r>
              <a:rPr lang="hr-HR" i="1" dirty="0" smtClean="0"/>
              <a:t> </a:t>
            </a:r>
            <a:r>
              <a:rPr lang="en-US" i="1" dirty="0" smtClean="0"/>
              <a:t>of </a:t>
            </a:r>
            <a:r>
              <a:rPr lang="en-US" i="1" dirty="0"/>
              <a:t>local, regional, and national</a:t>
            </a:r>
          </a:p>
          <a:p>
            <a:r>
              <a:rPr lang="en-US" i="1" dirty="0"/>
              <a:t>travel information systems which </a:t>
            </a:r>
            <a:r>
              <a:rPr lang="en-US" i="1" dirty="0" smtClean="0"/>
              <a:t>are</a:t>
            </a:r>
            <a:r>
              <a:rPr lang="hr-HR" i="1" dirty="0" smtClean="0"/>
              <a:t> </a:t>
            </a:r>
            <a:r>
              <a:rPr lang="en-US" i="1" dirty="0" smtClean="0"/>
              <a:t>interlinked </a:t>
            </a:r>
            <a:r>
              <a:rPr lang="en-US" i="1" dirty="0"/>
              <a:t>via technical interfaces to</a:t>
            </a:r>
          </a:p>
          <a:p>
            <a:r>
              <a:rPr lang="en-US" i="1" dirty="0"/>
              <a:t>provide routing results or other </a:t>
            </a:r>
            <a:r>
              <a:rPr lang="en-US" i="1" dirty="0" smtClean="0"/>
              <a:t>application</a:t>
            </a:r>
            <a:r>
              <a:rPr lang="hr-HR" i="1" dirty="0" smtClean="0"/>
              <a:t> </a:t>
            </a:r>
            <a:r>
              <a:rPr lang="hr-HR" i="1" dirty="0" err="1" smtClean="0"/>
              <a:t>programming</a:t>
            </a:r>
            <a:r>
              <a:rPr lang="hr-HR" i="1" dirty="0" smtClean="0"/>
              <a:t> </a:t>
            </a:r>
            <a:r>
              <a:rPr lang="hr-HR" i="1" dirty="0" err="1"/>
              <a:t>interfaces</a:t>
            </a:r>
            <a:r>
              <a:rPr lang="hr-HR" i="1" dirty="0"/>
              <a:t> (</a:t>
            </a:r>
            <a:r>
              <a:rPr lang="hr-HR" i="1" dirty="0" err="1"/>
              <a:t>APIs</a:t>
            </a:r>
            <a:r>
              <a:rPr lang="hr-HR" i="1" dirty="0"/>
              <a:t>)</a:t>
            </a:r>
          </a:p>
          <a:p>
            <a:r>
              <a:rPr lang="en-US" i="1" dirty="0"/>
              <a:t>results based on static and/or </a:t>
            </a:r>
            <a:r>
              <a:rPr lang="en-US" i="1" dirty="0" smtClean="0"/>
              <a:t>dynamic</a:t>
            </a:r>
            <a:r>
              <a:rPr lang="hr-HR" i="1" dirty="0" smtClean="0"/>
              <a:t> </a:t>
            </a:r>
            <a:r>
              <a:rPr lang="hr-HR" i="1" dirty="0" err="1" smtClean="0"/>
              <a:t>travel</a:t>
            </a:r>
            <a:r>
              <a:rPr lang="hr-HR" i="1" dirty="0" smtClean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traffic</a:t>
            </a:r>
            <a:r>
              <a:rPr lang="hr-HR" i="1" dirty="0"/>
              <a:t> </a:t>
            </a:r>
            <a:r>
              <a:rPr lang="hr-HR" i="1" dirty="0" err="1"/>
              <a:t>information</a:t>
            </a:r>
            <a:r>
              <a:rPr lang="hr-HR" i="1" dirty="0"/>
              <a:t>.”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3273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Povezivanje putnih informacija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0"/>
            <a:ext cx="8229600" cy="4824535"/>
          </a:xfrm>
        </p:spPr>
        <p:txBody>
          <a:bodyPr/>
          <a:lstStyle/>
          <a:p>
            <a:r>
              <a:rPr lang="hr-HR" sz="2400" dirty="0"/>
              <a:t>P</a:t>
            </a:r>
            <a:r>
              <a:rPr lang="hr-HR" sz="2400" dirty="0" smtClean="0"/>
              <a:t>ovezivanje </a:t>
            </a:r>
            <a:r>
              <a:rPr lang="hr-HR" sz="2400" dirty="0" smtClean="0"/>
              <a:t>usluga putnih informacija </a:t>
            </a:r>
            <a:r>
              <a:rPr lang="hr-HR" sz="2400" dirty="0" smtClean="0"/>
              <a:t>preko </a:t>
            </a:r>
            <a:r>
              <a:rPr lang="hr-HR" sz="2400" dirty="0" smtClean="0"/>
              <a:t>nacionalnih i regionalnih granica u jedan centralni sustav pružanja putnih informacija za sve članice EU</a:t>
            </a:r>
          </a:p>
          <a:p>
            <a:r>
              <a:rPr lang="hr-HR" sz="2400" dirty="0" smtClean="0"/>
              <a:t>Problem velikog broja servisa za pružanje </a:t>
            </a:r>
            <a:r>
              <a:rPr lang="hr-HR" sz="2400" dirty="0" err="1" smtClean="0"/>
              <a:t>multimodalnih</a:t>
            </a:r>
            <a:r>
              <a:rPr lang="hr-HR" sz="2400" dirty="0" smtClean="0"/>
              <a:t> informacija u EU</a:t>
            </a:r>
          </a:p>
          <a:p>
            <a:pPr lvl="1"/>
            <a:r>
              <a:rPr lang="hr-HR" sz="2000" dirty="0" smtClean="0"/>
              <a:t>Ograničeni na pojedina regionalna ili nacionalna područja</a:t>
            </a:r>
          </a:p>
          <a:p>
            <a:pPr lvl="1"/>
            <a:r>
              <a:rPr lang="hr-HR" sz="2000" dirty="0" smtClean="0"/>
              <a:t>Veliki broj putovanja stanovnika EU – 100 milijuna prelazaka granica godišnje</a:t>
            </a:r>
          </a:p>
          <a:p>
            <a:pPr lvl="1"/>
            <a:r>
              <a:rPr lang="hr-HR" sz="2000" dirty="0" smtClean="0"/>
              <a:t>Veliki broj turista – nekoliko stotina </a:t>
            </a:r>
            <a:r>
              <a:rPr lang="hr-HR" sz="2000" dirty="0"/>
              <a:t>milijuna</a:t>
            </a:r>
            <a:r>
              <a:rPr lang="hr-HR" sz="2000" dirty="0" smtClean="0"/>
              <a:t> prelazaka granica godišnje</a:t>
            </a:r>
          </a:p>
          <a:p>
            <a:r>
              <a:rPr lang="hr-HR" sz="2000" dirty="0" smtClean="0"/>
              <a:t>Potreba za jednim centralnim sustavom za putno informiranje od „vrata do vrata” – uključujući transnacionalno </a:t>
            </a:r>
            <a:r>
              <a:rPr lang="hr-HR" sz="2000" dirty="0" err="1" smtClean="0"/>
              <a:t>rutiranje</a:t>
            </a:r>
            <a:endParaRPr lang="hr-HR" sz="2000" dirty="0" smtClean="0"/>
          </a:p>
          <a:p>
            <a:pPr lvl="1"/>
            <a:endParaRPr lang="hr-HR" sz="2000" dirty="0"/>
          </a:p>
          <a:p>
            <a:pPr lvl="1"/>
            <a:endParaRPr lang="hr-HR" sz="2000" dirty="0" smtClean="0"/>
          </a:p>
          <a:p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7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925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Multimodalne</a:t>
            </a:r>
            <a:r>
              <a:rPr lang="hr-HR" dirty="0" smtClean="0"/>
              <a:t> putne informacije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/>
              <a:t>Putnici često žele povezati više </a:t>
            </a:r>
            <a:r>
              <a:rPr lang="hr-HR" sz="2400" dirty="0" err="1" smtClean="0"/>
              <a:t>modova</a:t>
            </a:r>
            <a:r>
              <a:rPr lang="hr-HR" sz="2400" dirty="0" smtClean="0"/>
              <a:t> prijevoza kako bi došli do odredišta</a:t>
            </a:r>
          </a:p>
          <a:p>
            <a:pPr lvl="1"/>
            <a:r>
              <a:rPr lang="hr-HR" sz="2000" dirty="0" smtClean="0"/>
              <a:t>U slabo naseljenim sredinama, prijevoz je često organiziran „po pozivu”, te kao takav nije uključen u postojeće servise pružanja putnih informacija</a:t>
            </a:r>
            <a:endParaRPr lang="hr-HR" sz="2400" dirty="0" smtClean="0"/>
          </a:p>
          <a:p>
            <a:r>
              <a:rPr lang="hr-HR" sz="2400" dirty="0" err="1" smtClean="0"/>
              <a:t>Multimodalna</a:t>
            </a:r>
            <a:r>
              <a:rPr lang="hr-HR" sz="2400" dirty="0" smtClean="0"/>
              <a:t> rješenja ne bi smjela biti ograničena samo na specifični linijski prijevoz</a:t>
            </a:r>
          </a:p>
          <a:p>
            <a:pPr lvl="1"/>
            <a:r>
              <a:rPr lang="hr-HR" sz="1600" dirty="0" smtClean="0"/>
              <a:t>Pojedine regije imaju specifične zahtjeve za mobilnost</a:t>
            </a:r>
          </a:p>
          <a:p>
            <a:r>
              <a:rPr lang="hr-HR" sz="2400" dirty="0" smtClean="0"/>
              <a:t>Posljedica – putnici često moraju posjetiti nekoliko stranica koje pružaju putne informacije kako bi odredili raspored putovanja ili koriste samo jedan </a:t>
            </a:r>
            <a:r>
              <a:rPr lang="hr-HR" sz="2400" dirty="0" err="1" smtClean="0"/>
              <a:t>mod</a:t>
            </a:r>
            <a:r>
              <a:rPr lang="hr-HR" sz="2400" dirty="0" smtClean="0"/>
              <a:t> prijevoza za putovanja </a:t>
            </a:r>
            <a:r>
              <a:rPr lang="hr-HR" sz="2400" dirty="0" smtClean="0"/>
              <a:t>na velike </a:t>
            </a:r>
            <a:r>
              <a:rPr lang="hr-HR" sz="2400" dirty="0" smtClean="0"/>
              <a:t>udaljenosti, npr. željeznica ili zrakoplov</a:t>
            </a:r>
          </a:p>
          <a:p>
            <a:pPr lvl="1"/>
            <a:endParaRPr lang="hr-HR" sz="2000" dirty="0" smtClean="0"/>
          </a:p>
          <a:p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8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074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Arhitektura sustava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182" y="908721"/>
            <a:ext cx="8229600" cy="4464496"/>
          </a:xfrm>
        </p:spPr>
        <p:txBody>
          <a:bodyPr/>
          <a:lstStyle/>
          <a:p>
            <a:r>
              <a:rPr lang="hr-HR" sz="2400" dirty="0" smtClean="0"/>
              <a:t>Centralno distribuirani sustav koji okuplja različite nacionalne javne i privatne operatere (lokalne planere putovanja) za pružanje putnih informacija</a:t>
            </a:r>
          </a:p>
          <a:p>
            <a:pPr lvl="1"/>
            <a:endParaRPr lang="hr-HR" sz="2000" dirty="0" smtClean="0"/>
          </a:p>
          <a:p>
            <a:endParaRPr lang="hr-HR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D990-806C-48EA-B1DA-96A423CAF569}" type="datetime1">
              <a:rPr lang="sr-Latn-RS" smtClean="0"/>
              <a:t>26.5.2021.</a:t>
            </a:fld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2143B-B609-4CC7-93C4-C4557751434B}" type="slidenum">
              <a:rPr lang="hr-HR" smtClean="0"/>
              <a:pPr/>
              <a:t>9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Putni planeri otvorenog pristupa</a:t>
            </a:r>
            <a:endParaRPr lang="hr-H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451" y="2492896"/>
            <a:ext cx="5883062" cy="249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256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nizgDisplay Bold"/>
        <a:ea typeface=""/>
        <a:cs typeface=""/>
      </a:majorFont>
      <a:minorFont>
        <a:latin typeface="UnizgDispl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nizgDisplay Bold"/>
        <a:ea typeface=""/>
        <a:cs typeface=""/>
      </a:majorFont>
      <a:minorFont>
        <a:latin typeface="UnizgDisplay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2765</TotalTime>
  <Words>1426</Words>
  <Application>Microsoft Office PowerPoint</Application>
  <PresentationFormat>On-screen Show (4:3)</PresentationFormat>
  <Paragraphs>224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Courier New</vt:lpstr>
      <vt:lpstr>Times New Roman</vt:lpstr>
      <vt:lpstr>UnizgDisplay Bold</vt:lpstr>
      <vt:lpstr>UnizgDisplay Medium</vt:lpstr>
      <vt:lpstr>Wingdings</vt:lpstr>
      <vt:lpstr>Office Theme</vt:lpstr>
      <vt:lpstr>1_Custom Design</vt:lpstr>
      <vt:lpstr>PowerPoint Presentation</vt:lpstr>
      <vt:lpstr>Sadržaj</vt:lpstr>
      <vt:lpstr>Zašto putni planeri?</vt:lpstr>
      <vt:lpstr>Problemi u transportu</vt:lpstr>
      <vt:lpstr>Direktive</vt:lpstr>
      <vt:lpstr>Direktive</vt:lpstr>
      <vt:lpstr>Povezivanje putnih informacija</vt:lpstr>
      <vt:lpstr>Multimodalne putne informacije</vt:lpstr>
      <vt:lpstr>Arhitektura sustava</vt:lpstr>
      <vt:lpstr>Arhitektura sustava</vt:lpstr>
      <vt:lpstr>Arhitektura sustava</vt:lpstr>
      <vt:lpstr>Arhitektura sustava</vt:lpstr>
      <vt:lpstr>Održivost sustava</vt:lpstr>
      <vt:lpstr>Održivost sustava</vt:lpstr>
      <vt:lpstr>Planeri putovanja otvorenog pristupa</vt:lpstr>
      <vt:lpstr>Planeri putovanja otvorenog pristupa</vt:lpstr>
      <vt:lpstr>Planeri putovanja otvorenog pristupa</vt:lpstr>
      <vt:lpstr>Projekt LinkingDanube</vt:lpstr>
      <vt:lpstr>Projekt LinkingDanube</vt:lpstr>
      <vt:lpstr>Arhitektura sustava LinkingDanube</vt:lpstr>
      <vt:lpstr>Arhitektura sustava LinkingDanube</vt:lpstr>
      <vt:lpstr>Sredičnji čvor</vt:lpstr>
      <vt:lpstr>Internacionalni servis za rutiranje</vt:lpstr>
      <vt:lpstr>Lokalni planer putovanja</vt:lpstr>
      <vt:lpstr>Zaključak</vt:lpstr>
      <vt:lpstr>PowerPoint Presentation</vt:lpstr>
    </vt:vector>
  </TitlesOfParts>
  <Company>Warner Brothers Movie World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akulusic</dc:creator>
  <cp:lastModifiedBy>Tomislav Erdelić</cp:lastModifiedBy>
  <cp:revision>372</cp:revision>
  <cp:lastPrinted>2016-04-17T21:00:36Z</cp:lastPrinted>
  <dcterms:created xsi:type="dcterms:W3CDTF">2012-09-16T16:38:52Z</dcterms:created>
  <dcterms:modified xsi:type="dcterms:W3CDTF">2021-05-26T06:07:26Z</dcterms:modified>
</cp:coreProperties>
</file>