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handoutMasterIdLst>
    <p:handoutMasterId r:id="rId24"/>
  </p:handoutMasterIdLst>
  <p:sldIdLst>
    <p:sldId id="505" r:id="rId6"/>
    <p:sldId id="527" r:id="rId7"/>
    <p:sldId id="528" r:id="rId8"/>
    <p:sldId id="523" r:id="rId9"/>
    <p:sldId id="518" r:id="rId10"/>
    <p:sldId id="507" r:id="rId11"/>
    <p:sldId id="529" r:id="rId12"/>
    <p:sldId id="511" r:id="rId13"/>
    <p:sldId id="512" r:id="rId14"/>
    <p:sldId id="513" r:id="rId15"/>
    <p:sldId id="514" r:id="rId16"/>
    <p:sldId id="525" r:id="rId17"/>
    <p:sldId id="526" r:id="rId18"/>
    <p:sldId id="515" r:id="rId19"/>
    <p:sldId id="516" r:id="rId20"/>
    <p:sldId id="517" r:id="rId21"/>
    <p:sldId id="510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gena Zsolt" initials="SZ" lastIdx="2" clrIdx="0">
    <p:extLst>
      <p:ext uri="{19B8F6BF-5375-455C-9EA6-DF929625EA0E}">
        <p15:presenceInfo xmlns:p15="http://schemas.microsoft.com/office/powerpoint/2012/main" userId="S-1-5-21-28425490-2606600556-2949437361-1539" providerId="AD"/>
      </p:ext>
    </p:extLst>
  </p:cmAuthor>
  <p:cmAuthor id="2" name="Stegena Zsolt - Nemzeti Mobilfizetési Zrt." initials="SZ-NMZ" lastIdx="1" clrIdx="1">
    <p:extLst>
      <p:ext uri="{19B8F6BF-5375-455C-9EA6-DF929625EA0E}">
        <p15:presenceInfo xmlns:p15="http://schemas.microsoft.com/office/powerpoint/2012/main" userId="Stegena Zsolt - Nemzeti Mobilfizetési Zrt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543"/>
    <a:srgbClr val="FFEA93"/>
    <a:srgbClr val="F79B4F"/>
    <a:srgbClr val="FFDB43"/>
    <a:srgbClr val="FFFF99"/>
    <a:srgbClr val="ADC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1395" autoAdjust="0"/>
  </p:normalViewPr>
  <p:slideViewPr>
    <p:cSldViewPr>
      <p:cViewPr varScale="1">
        <p:scale>
          <a:sx n="59" d="100"/>
          <a:sy n="59" d="100"/>
        </p:scale>
        <p:origin x="8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26A7-5B6F-49EC-ADB6-1372EAB2A312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9018-8E0F-41D1-A7A0-DB26B779D49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004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62C7-2CDE-45C5-B110-872EAB1695A6}" type="datetimeFigureOut">
              <a:rPr lang="en-GB" smtClean="0"/>
              <a:t>2022-07-04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47C71-C7BF-4C62-ACB9-06A6FC8C4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50" y="2683555"/>
            <a:ext cx="4333550" cy="41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7787358" y="2609528"/>
            <a:ext cx="4404642" cy="4248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4" y="976412"/>
            <a:ext cx="7610936" cy="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33" y="620688"/>
            <a:ext cx="4829719" cy="2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7950"/>
            <a:ext cx="3735356" cy="1520850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1" cy="365125"/>
          </a:xfrm>
        </p:spPr>
        <p:txBody>
          <a:bodyPr/>
          <a:lstStyle>
            <a:lvl1pPr>
              <a:defRPr lang="en-GB" sz="1400" smtClean="0">
                <a:effectLst/>
              </a:defRPr>
            </a:lvl1pPr>
          </a:lstStyle>
          <a:p>
            <a:r>
              <a:rPr lang="en-US" dirty="0"/>
              <a:t>Ten years of ITS Directive: Joint technical workshop of CROCODILE 3, FRAME NEXT and OJP4Danube</a:t>
            </a:r>
          </a:p>
        </p:txBody>
      </p:sp>
    </p:spTree>
    <p:extLst>
      <p:ext uri="{BB962C8B-B14F-4D97-AF65-F5344CB8AC3E}">
        <p14:creationId xmlns:p14="http://schemas.microsoft.com/office/powerpoint/2010/main" val="15976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322713"/>
          </a:xfrm>
        </p:spPr>
        <p:txBody>
          <a:bodyPr vert="eaVert"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15480" y="274639"/>
            <a:ext cx="7220520" cy="632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 rot="5400000">
            <a:off x="-1376004" y="2077678"/>
            <a:ext cx="3874444" cy="268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Title of meeting, date, location – edit in master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005" y="5299834"/>
            <a:ext cx="1844179" cy="7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848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622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522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201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551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211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25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437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81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1" cy="365125"/>
          </a:xfrm>
        </p:spPr>
        <p:txBody>
          <a:bodyPr/>
          <a:lstStyle>
            <a:lvl1pPr>
              <a:defRPr lang="en-GB" sz="1400" smtClean="0">
                <a:effectLst/>
              </a:defRPr>
            </a:lvl1pPr>
          </a:lstStyle>
          <a:p>
            <a:r>
              <a:rPr lang="en-US" dirty="0"/>
              <a:t>Ten years of ITS Directive: Joint technical workshop of CROCODILE 3, FRAME NEXT and OJP4Danube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64" y="-18077"/>
            <a:ext cx="7610936" cy="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238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33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04.07.2022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36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50" y="2683555"/>
            <a:ext cx="4333550" cy="41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7787358" y="2609528"/>
            <a:ext cx="4404642" cy="4248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>
            <a:lvl1pPr>
              <a:defRPr lang="en-GB" sz="1400" smtClean="0">
                <a:effectLst/>
              </a:defRPr>
            </a:lvl1pPr>
          </a:lstStyle>
          <a:p>
            <a:r>
              <a:rPr lang="en-US" dirty="0"/>
              <a:t>Ten years of ITS Directive: Joint technical workshop of CROCODILE 3, FRAME NEXT and OJP4Danube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7950"/>
            <a:ext cx="3735356" cy="15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>
            <a:lvl1pPr>
              <a:defRPr lang="en-GB" sz="1400" smtClean="0">
                <a:effectLst/>
              </a:defRPr>
            </a:lvl1pPr>
          </a:lstStyle>
          <a:p>
            <a:r>
              <a:rPr lang="en-US" dirty="0"/>
              <a:t>Ten years of ITS Directive: Joint technical workshop of CROCODILE 3, FRAME NEXT and OJP4Danube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993"/>
            <a:ext cx="10969793" cy="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94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Title of meeting, date, location – edit in master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9449"/>
            <a:ext cx="10969793" cy="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4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41279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Title of meeting, date, location – edit in master</a:t>
            </a:r>
          </a:p>
        </p:txBody>
      </p:sp>
      <p:sp>
        <p:nvSpPr>
          <p:cNvPr id="4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5693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569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Title of meeting, date, location – edit in master</a:t>
            </a:r>
          </a:p>
        </p:txBody>
      </p:sp>
      <p:sp>
        <p:nvSpPr>
          <p:cNvPr id="7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99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Title of meeting, date, location – edit in master</a:t>
            </a:r>
          </a:p>
        </p:txBody>
      </p:sp>
      <p:sp>
        <p:nvSpPr>
          <p:cNvPr id="7" name="TextBox 7"/>
          <p:cNvSpPr txBox="1"/>
          <p:nvPr userDrawn="1"/>
        </p:nvSpPr>
        <p:spPr>
          <a:xfrm>
            <a:off x="8784299" y="640041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Stream of Cooperation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15480" y="270305"/>
            <a:ext cx="9001000" cy="6327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-1376004" y="2077678"/>
            <a:ext cx="3874444" cy="268363"/>
          </a:xfrm>
        </p:spPr>
        <p:txBody>
          <a:bodyPr/>
          <a:lstStyle/>
          <a:p>
            <a:r>
              <a:rPr lang="en-GB" dirty="0"/>
              <a:t>Title of meeting, date, location – edit in master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 rot="5400000">
            <a:off x="8029940" y="2862328"/>
            <a:ext cx="632704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005" y="5299834"/>
            <a:ext cx="1844179" cy="7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meeting, date, location – edit in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2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DC49-2C75-4D5A-AF20-014CE9B0D8DD}" type="datetimeFigureOut">
              <a:rPr lang="de-AT" smtClean="0"/>
              <a:t>04.07.2022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4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Methodology for the dynamic interconnection of services for efficient multimodal transport networks (routing algorithm)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Multi-Modal Distributed Open Journey Planners </a:t>
            </a:r>
            <a:r>
              <a:rPr lang="hu-HU"/>
              <a:t>webinar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7485856" cy="365125"/>
          </a:xfrm>
        </p:spPr>
        <p:txBody>
          <a:bodyPr/>
          <a:lstStyle/>
          <a:p>
            <a:r>
              <a:rPr lang="hu-HU" dirty="0" err="1"/>
              <a:t>Prepared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Institute </a:t>
            </a:r>
            <a:r>
              <a:rPr lang="hu-HU" dirty="0" err="1"/>
              <a:t>for</a:t>
            </a:r>
            <a:r>
              <a:rPr lang="hu-HU" dirty="0"/>
              <a:t> Computer Science and </a:t>
            </a:r>
            <a:r>
              <a:rPr lang="hu-HU" dirty="0" err="1"/>
              <a:t>Control</a:t>
            </a:r>
            <a:r>
              <a:rPr lang="hu-HU" dirty="0"/>
              <a:t> (ICS)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4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de-AT" dirty="0" err="1"/>
              <a:t>xchange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stop points are collected from </a:t>
            </a:r>
            <a:br>
              <a:rPr lang="en-GB" dirty="0"/>
            </a:br>
            <a:r>
              <a:rPr lang="en-GB" dirty="0"/>
              <a:t>the local journey planners </a:t>
            </a:r>
            <a:br>
              <a:rPr lang="en-GB" dirty="0"/>
            </a:br>
            <a:r>
              <a:rPr lang="en-GB" dirty="0"/>
              <a:t>(PT stops with GPS coordinates)</a:t>
            </a:r>
          </a:p>
          <a:p>
            <a:r>
              <a:rPr lang="en-GB" dirty="0"/>
              <a:t>walking distance between </a:t>
            </a:r>
            <a:br>
              <a:rPr lang="en-GB" dirty="0"/>
            </a:br>
            <a:r>
              <a:rPr lang="en-GB" dirty="0"/>
              <a:t>the stop points is defined (1 km, 2 km, 3 km)</a:t>
            </a:r>
          </a:p>
          <a:p>
            <a:r>
              <a:rPr lang="en-GB" dirty="0"/>
              <a:t>the algorithm identifies feasible connections </a:t>
            </a:r>
            <a:br>
              <a:rPr lang="hu-HU" dirty="0"/>
            </a:br>
            <a:r>
              <a:rPr lang="en-GB" dirty="0"/>
              <a:t>and marks them as exchange points, </a:t>
            </a:r>
            <a:br>
              <a:rPr lang="hu-HU" dirty="0"/>
            </a:br>
            <a:r>
              <a:rPr lang="en-GB" dirty="0"/>
              <a:t>if the walking distance between two stop points </a:t>
            </a:r>
            <a:br>
              <a:rPr lang="hu-HU" dirty="0"/>
            </a:br>
            <a:r>
              <a:rPr lang="en-GB" dirty="0"/>
              <a:t>is less than the predefined value</a:t>
            </a:r>
          </a:p>
          <a:p>
            <a:r>
              <a:rPr lang="en-GB" dirty="0"/>
              <a:t>the algorithm considers only stop points of different local journey planners, when identifying the exchange points</a:t>
            </a:r>
          </a:p>
          <a:p>
            <a:r>
              <a:rPr lang="en-GB" dirty="0"/>
              <a:t>the list of potential exchange points are provided, </a:t>
            </a:r>
            <a:br>
              <a:rPr lang="hu-HU" dirty="0"/>
            </a:br>
            <a:r>
              <a:rPr lang="en-GB" dirty="0"/>
              <a:t>and visualization is shown with Open Street Map</a:t>
            </a:r>
          </a:p>
          <a:p>
            <a:endParaRPr lang="de-AT" dirty="0"/>
          </a:p>
        </p:txBody>
      </p:sp>
      <p:pic>
        <p:nvPicPr>
          <p:cNvPr id="4" name="Kép 6">
            <a:extLst>
              <a:ext uri="{FF2B5EF4-FFF2-40B4-BE49-F238E27FC236}">
                <a16:creationId xmlns:a16="http://schemas.microsoft.com/office/drawing/2014/main" id="{21D0CC42-AC79-173D-431E-B797F88C6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595144"/>
            <a:ext cx="3310788" cy="274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en-US" dirty="0" err="1"/>
              <a:t>xchange</a:t>
            </a:r>
            <a:r>
              <a:rPr lang="en-US" dirty="0"/>
              <a:t> point</a:t>
            </a:r>
            <a:r>
              <a:rPr lang="hu-HU" dirty="0"/>
              <a:t> </a:t>
            </a:r>
            <a:r>
              <a:rPr lang="hu-HU" dirty="0" err="1"/>
              <a:t>example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26.500 stop points</a:t>
            </a:r>
          </a:p>
          <a:p>
            <a:r>
              <a:rPr lang="en-GB" dirty="0"/>
              <a:t>6.655.000.000 potential connections</a:t>
            </a:r>
          </a:p>
          <a:p>
            <a:r>
              <a:rPr lang="en-GB" dirty="0"/>
              <a:t>example at the Austrian and Slovakian border</a:t>
            </a:r>
          </a:p>
          <a:p>
            <a:r>
              <a:rPr lang="en-GB" dirty="0"/>
              <a:t>3 km walking distance</a:t>
            </a:r>
          </a:p>
          <a:p>
            <a:endParaRPr lang="de-A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50A755-F3BF-E536-9D88-44F3E846E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846136"/>
              </p:ext>
            </p:extLst>
          </p:nvPr>
        </p:nvGraphicFramePr>
        <p:xfrm>
          <a:off x="1991544" y="4005064"/>
          <a:ext cx="2700300" cy="1724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150">
                  <a:extLst>
                    <a:ext uri="{9D8B030D-6E8A-4147-A177-3AD203B41FA5}">
                      <a16:colId xmlns:a16="http://schemas.microsoft.com/office/drawing/2014/main" val="731634029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754086223"/>
                    </a:ext>
                  </a:extLst>
                </a:gridCol>
              </a:tblGrid>
              <a:tr h="628290">
                <a:tc>
                  <a:txBody>
                    <a:bodyPr/>
                    <a:lstStyle/>
                    <a:p>
                      <a:pPr marL="0" indent="0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400" u="none" strike="noStrike" dirty="0">
                          <a:effectLst/>
                        </a:rPr>
                        <a:t>D</a:t>
                      </a:r>
                      <a:r>
                        <a:rPr lang="en-US" sz="1400" u="none" strike="noStrike" dirty="0" err="1">
                          <a:effectLst/>
                        </a:rPr>
                        <a:t>istance</a:t>
                      </a:r>
                      <a:r>
                        <a:rPr lang="en-US" sz="1400" u="none" strike="noStrike" dirty="0">
                          <a:effectLst/>
                        </a:rPr>
                        <a:t> (km)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Number of exchange points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extLst>
                  <a:ext uri="{0D108BD9-81ED-4DB2-BD59-A6C34878D82A}">
                    <a16:rowId xmlns:a16="http://schemas.microsoft.com/office/drawing/2014/main" val="1706436919"/>
                  </a:ext>
                </a:extLst>
              </a:tr>
              <a:tr h="365311"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770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extLst>
                  <a:ext uri="{0D108BD9-81ED-4DB2-BD59-A6C34878D82A}">
                    <a16:rowId xmlns:a16="http://schemas.microsoft.com/office/drawing/2014/main" val="3079773837"/>
                  </a:ext>
                </a:extLst>
              </a:tr>
              <a:tr h="365311"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2290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extLst>
                  <a:ext uri="{0D108BD9-81ED-4DB2-BD59-A6C34878D82A}">
                    <a16:rowId xmlns:a16="http://schemas.microsoft.com/office/drawing/2014/main" val="3903234944"/>
                  </a:ext>
                </a:extLst>
              </a:tr>
              <a:tr h="365311"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tc>
                  <a:txBody>
                    <a:bodyPr/>
                    <a:lstStyle/>
                    <a:p>
                      <a:pPr indent="448056"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5406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" marR="51435" marT="4763" marB="0"/>
                </a:tc>
                <a:extLst>
                  <a:ext uri="{0D108BD9-81ED-4DB2-BD59-A6C34878D82A}">
                    <a16:rowId xmlns:a16="http://schemas.microsoft.com/office/drawing/2014/main" val="3843956740"/>
                  </a:ext>
                </a:extLst>
              </a:tr>
            </a:tbl>
          </a:graphicData>
        </a:graphic>
      </p:graphicFrame>
      <p:pic>
        <p:nvPicPr>
          <p:cNvPr id="5" name="Kép 38">
            <a:extLst>
              <a:ext uri="{FF2B5EF4-FFF2-40B4-BE49-F238E27FC236}">
                <a16:creationId xmlns:a16="http://schemas.microsoft.com/office/drawing/2014/main" id="{5456C670-E864-E6C7-40CC-C28A177580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356992"/>
            <a:ext cx="4212044" cy="25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en-US" dirty="0" err="1"/>
              <a:t>xchange</a:t>
            </a:r>
            <a:r>
              <a:rPr lang="en-US" dirty="0"/>
              <a:t> point</a:t>
            </a:r>
            <a:r>
              <a:rPr lang="hu-HU" dirty="0"/>
              <a:t> </a:t>
            </a:r>
            <a:r>
              <a:rPr lang="hu-HU" dirty="0" err="1"/>
              <a:t>results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full list with 3 km walking distance</a:t>
            </a:r>
          </a:p>
          <a:p>
            <a:endParaRPr lang="de-AT" dirty="0"/>
          </a:p>
        </p:txBody>
      </p:sp>
      <p:pic>
        <p:nvPicPr>
          <p:cNvPr id="6" name="Kép 9" descr="Map&#10;&#10;Description automatically generated with medium confidence">
            <a:extLst>
              <a:ext uri="{FF2B5EF4-FFF2-40B4-BE49-F238E27FC236}">
                <a16:creationId xmlns:a16="http://schemas.microsoft.com/office/drawing/2014/main" id="{75E01DEA-0B9C-2AA8-63F7-98B34DBBB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t="13704" r="9305" b="14856"/>
          <a:stretch/>
        </p:blipFill>
        <p:spPr bwMode="auto">
          <a:xfrm>
            <a:off x="2423592" y="2204806"/>
            <a:ext cx="7196971" cy="4103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07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network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full network				simplified network</a:t>
            </a:r>
            <a:br>
              <a:rPr lang="en-US" sz="3200" dirty="0"/>
            </a:br>
            <a:r>
              <a:rPr lang="en-US" sz="3200" dirty="0"/>
              <a:t>						(with timetable information)</a:t>
            </a:r>
          </a:p>
        </p:txBody>
      </p:sp>
      <p:pic>
        <p:nvPicPr>
          <p:cNvPr id="6" name="Kép 3" descr="A picture containing map&#10;&#10;Description automatically generated">
            <a:extLst>
              <a:ext uri="{FF2B5EF4-FFF2-40B4-BE49-F238E27FC236}">
                <a16:creationId xmlns:a16="http://schemas.microsoft.com/office/drawing/2014/main" id="{1FC3AA35-E3E2-C2F3-E590-92C7E9FC5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564904"/>
            <a:ext cx="5047590" cy="3927116"/>
          </a:xfrm>
          <a:prstGeom prst="rect">
            <a:avLst/>
          </a:prstGeom>
          <a:noFill/>
        </p:spPr>
      </p:pic>
      <p:pic>
        <p:nvPicPr>
          <p:cNvPr id="7" name="Kép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B49CA0-C52C-316F-7841-F8883D7A3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99" y="2559099"/>
            <a:ext cx="5047590" cy="392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0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create a static graph and calculate </a:t>
            </a:r>
            <a:br>
              <a:rPr lang="en-GB" dirty="0"/>
            </a:br>
            <a:r>
              <a:rPr lang="en-GB" dirty="0"/>
              <a:t>a preliminary minimum cost (e.g. travel time) </a:t>
            </a:r>
            <a:br>
              <a:rPr lang="en-GB" dirty="0"/>
            </a:br>
            <a:r>
              <a:rPr lang="en-GB" dirty="0"/>
              <a:t>for every option between the exchange points</a:t>
            </a:r>
          </a:p>
          <a:p>
            <a:r>
              <a:rPr lang="en-GB" dirty="0"/>
              <a:t>in case of a specific search apply a threshold </a:t>
            </a:r>
            <a:br>
              <a:rPr lang="en-GB" dirty="0"/>
            </a:br>
            <a:r>
              <a:rPr lang="en-GB" dirty="0"/>
              <a:t>(for the cost) to filter the suitable exchange points </a:t>
            </a:r>
          </a:p>
          <a:p>
            <a:r>
              <a:rPr lang="en-GB" dirty="0"/>
              <a:t>potentially change the level of threshold </a:t>
            </a:r>
            <a:br>
              <a:rPr lang="en-GB" dirty="0"/>
            </a:br>
            <a:r>
              <a:rPr lang="en-GB" dirty="0"/>
              <a:t>(start with a high threshold value, and then lower it, </a:t>
            </a:r>
            <a:br>
              <a:rPr lang="en-GB" dirty="0"/>
            </a:br>
            <a:r>
              <a:rPr lang="en-GB" dirty="0"/>
              <a:t>until the necessary number of route options is reached)</a:t>
            </a:r>
          </a:p>
          <a:p>
            <a:r>
              <a:rPr lang="en-GB" dirty="0"/>
              <a:t>discard those route options, which are above the threshold, </a:t>
            </a:r>
            <a:br>
              <a:rPr lang="hu-HU" dirty="0"/>
            </a:br>
            <a:r>
              <a:rPr lang="en-GB" dirty="0"/>
              <a:t>and thus are not suitable connections</a:t>
            </a:r>
          </a:p>
          <a:p>
            <a:r>
              <a:rPr lang="en-GB" dirty="0"/>
              <a:t>calculate the exact routes for the remaining routes</a:t>
            </a:r>
          </a:p>
          <a:p>
            <a:r>
              <a:rPr lang="en-GB" dirty="0"/>
              <a:t>several parameters can be considered </a:t>
            </a:r>
            <a:br>
              <a:rPr lang="hu-HU" dirty="0"/>
            </a:br>
            <a:r>
              <a:rPr lang="en-GB" dirty="0"/>
              <a:t>(e.g. travel time, cost, environmental effects) during the calculation</a:t>
            </a:r>
          </a:p>
          <a:p>
            <a:r>
              <a:rPr lang="en-GB" dirty="0"/>
              <a:t>the best options are provided as the results for the use</a:t>
            </a:r>
            <a:r>
              <a:rPr lang="hu-HU" dirty="0"/>
              <a:t>r</a:t>
            </a:r>
            <a:endParaRPr lang="de-AT" dirty="0"/>
          </a:p>
        </p:txBody>
      </p:sp>
      <p:pic>
        <p:nvPicPr>
          <p:cNvPr id="5" name="Kép 3" descr="A picture containing map&#10;&#10;Description automatically generated">
            <a:extLst>
              <a:ext uri="{FF2B5EF4-FFF2-40B4-BE49-F238E27FC236}">
                <a16:creationId xmlns:a16="http://schemas.microsoft.com/office/drawing/2014/main" id="{385DED48-FF69-B11F-F1AD-EE799CA40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40" y="1332614"/>
            <a:ext cx="4082815" cy="317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6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</a:t>
            </a:r>
            <a:r>
              <a:rPr lang="hu-HU" dirty="0" err="1"/>
              <a:t>steps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based on the list of potential exchange points </a:t>
            </a:r>
            <a:br>
              <a:rPr lang="en-GB" dirty="0"/>
            </a:br>
            <a:r>
              <a:rPr lang="en-GB" dirty="0"/>
              <a:t>and distance information between the stop points </a:t>
            </a:r>
            <a:br>
              <a:rPr lang="en-GB" dirty="0"/>
            </a:br>
            <a:r>
              <a:rPr lang="en-GB" dirty="0"/>
              <a:t>of the local journey planners, </a:t>
            </a:r>
            <a:br>
              <a:rPr lang="en-GB" dirty="0"/>
            </a:br>
            <a:r>
              <a:rPr lang="en-GB" dirty="0"/>
              <a:t>the heuristic algorithm calculates </a:t>
            </a:r>
            <a:br>
              <a:rPr lang="en-GB" dirty="0"/>
            </a:br>
            <a:r>
              <a:rPr lang="en-GB" dirty="0"/>
              <a:t>a rough estimation of the travel times</a:t>
            </a:r>
            <a:br>
              <a:rPr lang="en-GB" dirty="0"/>
            </a:br>
            <a:r>
              <a:rPr lang="en-GB" dirty="0"/>
              <a:t>(this part is done offline in advance)</a:t>
            </a:r>
          </a:p>
          <a:p>
            <a:r>
              <a:rPr lang="en-GB" dirty="0"/>
              <a:t>a threshold is defined for route planning options </a:t>
            </a:r>
            <a:br>
              <a:rPr lang="en-GB" dirty="0"/>
            </a:br>
            <a:r>
              <a:rPr lang="en-GB" dirty="0"/>
              <a:t>(e.g. max 8 hours trips)</a:t>
            </a:r>
          </a:p>
          <a:p>
            <a:r>
              <a:rPr lang="en-GB" dirty="0"/>
              <a:t>based on these estimations, if a trip request appears, </a:t>
            </a:r>
            <a:br>
              <a:rPr lang="hu-HU" dirty="0"/>
            </a:br>
            <a:r>
              <a:rPr lang="en-GB" dirty="0"/>
              <a:t>the options above the threshold are not considered</a:t>
            </a:r>
          </a:p>
          <a:p>
            <a:r>
              <a:rPr lang="en-GB" dirty="0"/>
              <a:t>a heuristic ant colony algorithm is realized in Java</a:t>
            </a:r>
          </a:p>
          <a:p>
            <a:r>
              <a:rPr lang="en-GB" dirty="0"/>
              <a:t>the exact routes are calculated based on real-time information from the local journey planners for the remaining exchange point options</a:t>
            </a:r>
          </a:p>
          <a:p>
            <a:r>
              <a:rPr lang="en-GB" dirty="0"/>
              <a:t>in this way the routes receive a utility value, </a:t>
            </a:r>
            <a:br>
              <a:rPr lang="hu-HU" dirty="0"/>
            </a:br>
            <a:r>
              <a:rPr lang="en-GB" dirty="0"/>
              <a:t>which can be compared, and a ranking is possible</a:t>
            </a:r>
          </a:p>
          <a:p>
            <a:endParaRPr lang="de-AT" dirty="0"/>
          </a:p>
        </p:txBody>
      </p:sp>
      <p:pic>
        <p:nvPicPr>
          <p:cNvPr id="5" name="Kép 3" descr="A picture containing map&#10;&#10;Description automatically generated">
            <a:extLst>
              <a:ext uri="{FF2B5EF4-FFF2-40B4-BE49-F238E27FC236}">
                <a16:creationId xmlns:a16="http://schemas.microsoft.com/office/drawing/2014/main" id="{D99F12F2-963F-2A90-ADE0-5ECFF82DB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40" y="1332614"/>
            <a:ext cx="4082815" cy="317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0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ranking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Routing considerations</a:t>
            </a:r>
          </a:p>
          <a:p>
            <a:r>
              <a:rPr lang="en-US" sz="3200" dirty="0"/>
              <a:t>Ant Colony algorithm </a:t>
            </a:r>
          </a:p>
          <a:p>
            <a:r>
              <a:rPr lang="en-US" sz="3200" dirty="0"/>
              <a:t>utility function as an input</a:t>
            </a:r>
          </a:p>
          <a:p>
            <a:r>
              <a:rPr lang="en-US" sz="3200" dirty="0"/>
              <a:t>not all options will be explored (heuristic)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Ranking considerations </a:t>
            </a:r>
          </a:p>
          <a:p>
            <a:r>
              <a:rPr lang="en-US" sz="3200" dirty="0"/>
              <a:t>Input: utility function with parameters</a:t>
            </a:r>
          </a:p>
          <a:p>
            <a:r>
              <a:rPr lang="en-US" sz="3200" dirty="0"/>
              <a:t>utility function has to be elaborated using the routing parameters</a:t>
            </a:r>
          </a:p>
          <a:p>
            <a:r>
              <a:rPr lang="en-US" sz="3200" dirty="0"/>
              <a:t>weights have to be defined based on user groups</a:t>
            </a:r>
          </a:p>
          <a:p>
            <a:r>
              <a:rPr lang="en-US" sz="3200" dirty="0"/>
              <a:t>Output: ranked list </a:t>
            </a:r>
          </a:p>
          <a:p>
            <a:endParaRPr lang="de-AT" dirty="0"/>
          </a:p>
        </p:txBody>
      </p:sp>
      <p:pic>
        <p:nvPicPr>
          <p:cNvPr id="5" name="Kép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CA7B5D-C06F-28CA-2B82-C8E60A16D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319295"/>
            <a:ext cx="3414688" cy="2656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3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Methodology for the dynamic interconnection of services for efficient multimodal transport networks (routing algorithm)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7485856" cy="365125"/>
          </a:xfrm>
        </p:spPr>
        <p:txBody>
          <a:bodyPr/>
          <a:lstStyle/>
          <a:p>
            <a:r>
              <a:rPr lang="hu-HU" dirty="0" err="1"/>
              <a:t>Prepared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Institute </a:t>
            </a:r>
            <a:r>
              <a:rPr lang="hu-HU" dirty="0" err="1"/>
              <a:t>for</a:t>
            </a:r>
            <a:r>
              <a:rPr lang="hu-HU" dirty="0"/>
              <a:t> Computer Science and </a:t>
            </a:r>
            <a:r>
              <a:rPr lang="hu-HU" dirty="0" err="1"/>
              <a:t>Control</a:t>
            </a:r>
            <a:r>
              <a:rPr lang="hu-HU" dirty="0"/>
              <a:t> (ICS)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56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Background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population of cities and suburban areas are constantly growing putting a pressure on transportation networks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supporting</a:t>
            </a:r>
            <a:r>
              <a:rPr lang="hu-HU" dirty="0"/>
              <a:t> </a:t>
            </a:r>
            <a:r>
              <a:rPr lang="hu-HU" dirty="0" err="1"/>
              <a:t>travellers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en-GB" dirty="0"/>
              <a:t>provide information </a:t>
            </a:r>
            <a:r>
              <a:rPr lang="hu-HU" dirty="0"/>
              <a:t>and </a:t>
            </a:r>
            <a:r>
              <a:rPr lang="hu-HU" dirty="0" err="1"/>
              <a:t>choose</a:t>
            </a:r>
            <a:r>
              <a:rPr lang="hu-HU" dirty="0"/>
              <a:t>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</a:t>
            </a:r>
            <a:r>
              <a:rPr lang="hu-HU" dirty="0" err="1"/>
              <a:t>modes</a:t>
            </a:r>
            <a:endParaRPr lang="hu-HU" dirty="0"/>
          </a:p>
          <a:p>
            <a:endParaRPr lang="hu-HU" dirty="0"/>
          </a:p>
          <a:p>
            <a:r>
              <a:rPr lang="en-GB" dirty="0"/>
              <a:t>effective door-to-door journey planner </a:t>
            </a:r>
            <a:r>
              <a:rPr lang="hu-HU" dirty="0" err="1"/>
              <a:t>providing</a:t>
            </a:r>
            <a:r>
              <a:rPr lang="hu-HU" dirty="0"/>
              <a:t> </a:t>
            </a:r>
            <a:r>
              <a:rPr lang="en-GB" dirty="0"/>
              <a:t>seamless information, combined solutions, and high comfort levels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57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History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2008: </a:t>
            </a:r>
            <a:r>
              <a:rPr lang="en-GB" dirty="0"/>
              <a:t>accelerate and coordinate the deployment of ITS applications</a:t>
            </a:r>
            <a:endParaRPr lang="hu-HU" dirty="0"/>
          </a:p>
          <a:p>
            <a:endParaRPr lang="hu-HU" dirty="0"/>
          </a:p>
          <a:p>
            <a:r>
              <a:rPr lang="hu-HU" dirty="0"/>
              <a:t>2011: </a:t>
            </a:r>
            <a:r>
              <a:rPr lang="en-GB" dirty="0"/>
              <a:t>general framework for a European multimodal journey </a:t>
            </a:r>
            <a:r>
              <a:rPr lang="en-GB" dirty="0" err="1"/>
              <a:t>planne</a:t>
            </a:r>
            <a:r>
              <a:rPr lang="hu-HU" dirty="0"/>
              <a:t>r</a:t>
            </a:r>
          </a:p>
          <a:p>
            <a:endParaRPr lang="hu-HU" dirty="0"/>
          </a:p>
          <a:p>
            <a:r>
              <a:rPr lang="hu-HU" dirty="0"/>
              <a:t>2016: EU-</a:t>
            </a:r>
            <a:r>
              <a:rPr lang="hu-HU" dirty="0" err="1"/>
              <a:t>wide</a:t>
            </a:r>
            <a:r>
              <a:rPr lang="hu-HU" dirty="0"/>
              <a:t> </a:t>
            </a:r>
            <a:r>
              <a:rPr lang="hu-HU" dirty="0" err="1"/>
              <a:t>Multimodal</a:t>
            </a:r>
            <a:r>
              <a:rPr lang="hu-HU" dirty="0"/>
              <a:t> </a:t>
            </a:r>
            <a:r>
              <a:rPr lang="hu-HU" dirty="0" err="1"/>
              <a:t>Travel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 </a:t>
            </a:r>
            <a:r>
              <a:rPr lang="hu-HU" dirty="0" err="1"/>
              <a:t>specifications</a:t>
            </a:r>
            <a:endParaRPr lang="hu-HU" dirty="0"/>
          </a:p>
          <a:p>
            <a:endParaRPr lang="hu-HU" dirty="0"/>
          </a:p>
          <a:p>
            <a:r>
              <a:rPr lang="hu-HU" dirty="0"/>
              <a:t>2017: s</a:t>
            </a:r>
            <a:r>
              <a:rPr lang="en-GB" dirty="0" err="1"/>
              <a:t>tandard</a:t>
            </a:r>
            <a:r>
              <a:rPr lang="en-GB" dirty="0"/>
              <a:t> of Open API (Application Programming Interface)</a:t>
            </a:r>
            <a:endParaRPr lang="hu-HU" dirty="0"/>
          </a:p>
          <a:p>
            <a:endParaRPr lang="hu-HU" dirty="0"/>
          </a:p>
          <a:p>
            <a:r>
              <a:rPr lang="hu-HU" dirty="0"/>
              <a:t>2019: </a:t>
            </a:r>
            <a:r>
              <a:rPr lang="en-GB" dirty="0"/>
              <a:t>system architecture for multimodal and distributed journey planners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80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Types</a:t>
            </a:r>
            <a:r>
              <a:rPr lang="hu-HU" dirty="0"/>
              <a:t> of </a:t>
            </a:r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optimization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GB" dirty="0"/>
              <a:t>analytical procedures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Dijkstra</a:t>
            </a:r>
            <a:r>
              <a:rPr lang="hu-HU" dirty="0"/>
              <a:t>, </a:t>
            </a:r>
            <a:r>
              <a:rPr lang="hu-HU" dirty="0" err="1"/>
              <a:t>Frederickson</a:t>
            </a:r>
            <a:r>
              <a:rPr lang="hu-HU" dirty="0"/>
              <a:t>)</a:t>
            </a:r>
          </a:p>
          <a:p>
            <a:endParaRPr lang="en-GB" dirty="0"/>
          </a:p>
          <a:p>
            <a:r>
              <a:rPr lang="hu-HU" dirty="0" err="1"/>
              <a:t>experiential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heuristic</a:t>
            </a:r>
            <a:r>
              <a:rPr lang="hu-HU" dirty="0"/>
              <a:t> </a:t>
            </a:r>
            <a:r>
              <a:rPr lang="hu-HU" dirty="0" err="1"/>
              <a:t>methods</a:t>
            </a:r>
            <a:br>
              <a:rPr lang="hu-HU" dirty="0"/>
            </a:br>
            <a:r>
              <a:rPr lang="en-GB" dirty="0"/>
              <a:t>(e.g. A*, Genetic, Ant Colony)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80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Comparison</a:t>
            </a:r>
            <a:r>
              <a:rPr lang="hu-HU" dirty="0"/>
              <a:t> of </a:t>
            </a:r>
            <a:r>
              <a:rPr lang="hu-HU" dirty="0" err="1"/>
              <a:t>routing</a:t>
            </a:r>
            <a:r>
              <a:rPr lang="hu-HU" dirty="0"/>
              <a:t> </a:t>
            </a:r>
            <a:r>
              <a:rPr lang="hu-HU" dirty="0" err="1"/>
              <a:t>algorithms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E63BCDB-4981-F297-89AB-E9D28FE82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106964"/>
                  </p:ext>
                </p:extLst>
              </p:nvPr>
            </p:nvGraphicFramePr>
            <p:xfrm>
              <a:off x="609601" y="1409388"/>
              <a:ext cx="11103021" cy="48999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5481">
                      <a:extLst>
                        <a:ext uri="{9D8B030D-6E8A-4147-A177-3AD203B41FA5}">
                          <a16:colId xmlns:a16="http://schemas.microsoft.com/office/drawing/2014/main" val="1048944523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36987569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403290456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2657563756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258916947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799175825"/>
                        </a:ext>
                      </a:extLst>
                    </a:gridCol>
                  </a:tblGrid>
                  <a:tr h="46710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Dijkstra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Frederickson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marL="107950"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A*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Genetic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Ant Colony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extLst>
                      <a:ext uri="{0D108BD9-81ED-4DB2-BD59-A6C34878D82A}">
                        <a16:rowId xmlns:a16="http://schemas.microsoft.com/office/drawing/2014/main" val="1271777302"/>
                      </a:ext>
                    </a:extLst>
                  </a:tr>
                  <a:tr h="176877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Advantages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can map the whole network,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simple algorithm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Divides big networks into small regions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does not overestimate the required resource of the trip,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provides optimal solution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effective in choosing from several possibilities,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appropriate for approaching global optimum search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optimum can be found relatively fast,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protected against local optima,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more ants can increase the efficiency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extLst>
                      <a:ext uri="{0D108BD9-81ED-4DB2-BD59-A6C34878D82A}">
                        <a16:rowId xmlns:a16="http://schemas.microsoft.com/office/drawing/2014/main" val="2687731014"/>
                      </a:ext>
                    </a:extLst>
                  </a:tr>
                  <a:tr h="195717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Disadvantages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uses too many resources,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provides only one solution 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only 3 levels (it is a problem in case of big networks),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provides only one solution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 lot of memory is required,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not applicable for big networks,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provides only one solution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results are affected by randomization,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results are never identical, 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can be stuck at local optimum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new ant requires extra resources,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the probability to find the optimal route is low in case of low number of ants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extLst>
                      <a:ext uri="{0D108BD9-81ED-4DB2-BD59-A6C34878D82A}">
                        <a16:rowId xmlns:a16="http://schemas.microsoft.com/office/drawing/2014/main" val="1495555688"/>
                      </a:ext>
                    </a:extLst>
                  </a:tr>
                  <a:tr h="7068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Time </a:t>
                          </a:r>
                          <a:br>
                            <a:rPr lang="en-GB" sz="1600" dirty="0">
                              <a:effectLst/>
                            </a:rPr>
                          </a:br>
                          <a:r>
                            <a:rPr lang="en-GB" sz="1600" dirty="0" err="1">
                              <a:effectLst/>
                            </a:rPr>
                            <a:t>requ</a:t>
                          </a:r>
                          <a:r>
                            <a:rPr lang="hu-HU" sz="1600" dirty="0">
                              <a:effectLst/>
                            </a:rPr>
                            <a:t>i</a:t>
                          </a:r>
                          <a:r>
                            <a:rPr lang="en-GB" sz="1600" dirty="0" err="1">
                              <a:effectLst/>
                            </a:rPr>
                            <a:t>rement</a:t>
                          </a: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Analytical algorithm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GB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Analytical algorithm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GB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Heuristic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Heuristic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Heuristic algorithm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extLst>
                      <a:ext uri="{0D108BD9-81ED-4DB2-BD59-A6C34878D82A}">
                        <a16:rowId xmlns:a16="http://schemas.microsoft.com/office/drawing/2014/main" val="1025737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E63BCDB-4981-F297-89AB-E9D28FE82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106964"/>
                  </p:ext>
                </p:extLst>
              </p:nvPr>
            </p:nvGraphicFramePr>
            <p:xfrm>
              <a:off x="609601" y="1409388"/>
              <a:ext cx="11103021" cy="48999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5481">
                      <a:extLst>
                        <a:ext uri="{9D8B030D-6E8A-4147-A177-3AD203B41FA5}">
                          <a16:colId xmlns:a16="http://schemas.microsoft.com/office/drawing/2014/main" val="1048944523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36987569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403290456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2657563756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258916947"/>
                        </a:ext>
                      </a:extLst>
                    </a:gridCol>
                    <a:gridCol w="1959508">
                      <a:extLst>
                        <a:ext uri="{9D8B030D-6E8A-4147-A177-3AD203B41FA5}">
                          <a16:colId xmlns:a16="http://schemas.microsoft.com/office/drawing/2014/main" val="1799175825"/>
                        </a:ext>
                      </a:extLst>
                    </a:gridCol>
                  </a:tblGrid>
                  <a:tr h="46710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Dijkstra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Frederickson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marL="107950"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A*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Genetic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Ant Colony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extLst>
                      <a:ext uri="{0D108BD9-81ED-4DB2-BD59-A6C34878D82A}">
                        <a16:rowId xmlns:a16="http://schemas.microsoft.com/office/drawing/2014/main" val="1271777302"/>
                      </a:ext>
                    </a:extLst>
                  </a:tr>
                  <a:tr h="176877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Advantages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can map the whole network,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simple algorithm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Divides big networks into small regions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does not overestimate the required resource of the trip,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provides optimal solution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effective in choosing from several possibilities,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appropriate for approaching global optimum search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optimum can be found relatively fast,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protected against local optima,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more ants can increase the efficiency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extLst>
                      <a:ext uri="{0D108BD9-81ED-4DB2-BD59-A6C34878D82A}">
                        <a16:rowId xmlns:a16="http://schemas.microsoft.com/office/drawing/2014/main" val="2687731014"/>
                      </a:ext>
                    </a:extLst>
                  </a:tr>
                  <a:tr h="195717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Disadvantages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uses too many resources,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provides only one solution 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only 3 levels (it is a problem in case of big networks),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provides only one solution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 lot of memory is required,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not applicable for big networks,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provides only one solution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results are affected by randomization,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results are never identical, 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can be stuck at local optimum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new ant requires extra resources,</a:t>
                          </a:r>
                        </a:p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the probability to find the optimal route is low in case of low number of ants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extLst>
                      <a:ext uri="{0D108BD9-81ED-4DB2-BD59-A6C34878D82A}">
                        <a16:rowId xmlns:a16="http://schemas.microsoft.com/office/drawing/2014/main" val="1495555688"/>
                      </a:ext>
                    </a:extLst>
                  </a:tr>
                  <a:tr h="7068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Time </a:t>
                          </a:r>
                          <a:br>
                            <a:rPr lang="en-GB" sz="1600" dirty="0">
                              <a:effectLst/>
                            </a:rPr>
                          </a:br>
                          <a:r>
                            <a:rPr lang="en-GB" sz="1600" dirty="0" err="1">
                              <a:effectLst/>
                            </a:rPr>
                            <a:t>requ</a:t>
                          </a:r>
                          <a:r>
                            <a:rPr lang="hu-HU" sz="1600" dirty="0">
                              <a:effectLst/>
                            </a:rPr>
                            <a:t>i</a:t>
                          </a:r>
                          <a:r>
                            <a:rPr lang="en-GB" sz="1600" dirty="0" err="1">
                              <a:effectLst/>
                            </a:rPr>
                            <a:t>rement</a:t>
                          </a: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1066" marR="41066" marT="0" marB="0" anchor="ctr">
                        <a:blipFill>
                          <a:blip r:embed="rId2"/>
                          <a:stretch>
                            <a:fillRect l="-67081" t="-593966" r="-400621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1066" marR="41066" marT="0" marB="0" anchor="ctr">
                        <a:blipFill>
                          <a:blip r:embed="rId2"/>
                          <a:stretch>
                            <a:fillRect l="-167601" t="-593966" r="-301869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Heuristic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Heuristic algorithm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4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Heuristic algorithm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1066" marR="41066" marT="0" marB="0" anchor="ctr"/>
                    </a:tc>
                    <a:extLst>
                      <a:ext uri="{0D108BD9-81ED-4DB2-BD59-A6C34878D82A}">
                        <a16:rowId xmlns:a16="http://schemas.microsoft.com/office/drawing/2014/main" val="1025737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82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</a:t>
            </a:r>
            <a:r>
              <a:rPr lang="de-AT" dirty="0" err="1"/>
              <a:t>eneral</a:t>
            </a:r>
            <a:r>
              <a:rPr lang="de-AT" dirty="0"/>
              <a:t> </a:t>
            </a:r>
            <a:r>
              <a:rPr lang="de-AT" dirty="0" err="1"/>
              <a:t>aims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create a unified list of exchange points between the local journey planners to enable seamless routing</a:t>
            </a:r>
          </a:p>
          <a:p>
            <a:endParaRPr lang="en-GB" dirty="0"/>
          </a:p>
          <a:p>
            <a:r>
              <a:rPr lang="en-GB" dirty="0"/>
              <a:t>elaborate a routing algorithm providing optimized solutions</a:t>
            </a:r>
            <a:br>
              <a:rPr lang="hu-HU" dirty="0"/>
            </a:br>
            <a:endParaRPr lang="en-GB" dirty="0"/>
          </a:p>
          <a:p>
            <a:r>
              <a:rPr lang="en-GB" dirty="0"/>
              <a:t>realize a seamless cross-border distributed journey planner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21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Framework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Open API </a:t>
            </a:r>
            <a:r>
              <a:rPr lang="en-GB" dirty="0"/>
              <a:t>CEN/TC 278 technical specification</a:t>
            </a:r>
          </a:p>
          <a:p>
            <a:r>
              <a:rPr lang="en-GB" dirty="0"/>
              <a:t>responsible to ensure the connection and interoperability of the local journey planners</a:t>
            </a:r>
          </a:p>
          <a:p>
            <a:r>
              <a:rPr lang="en-GB" dirty="0"/>
              <a:t>communication protocol to exchange requests with two-way authentication (REST: Representational State Transfer)</a:t>
            </a:r>
          </a:p>
          <a:p>
            <a:pPr marL="0" indent="0">
              <a:buNone/>
            </a:pPr>
            <a:r>
              <a:rPr lang="en-GB" dirty="0"/>
              <a:t>API services:</a:t>
            </a:r>
          </a:p>
          <a:p>
            <a:r>
              <a:rPr lang="en-GB" dirty="0"/>
              <a:t>location information: geographical context, address resolution </a:t>
            </a:r>
          </a:p>
          <a:p>
            <a:r>
              <a:rPr lang="en-GB" dirty="0"/>
              <a:t>exchange points: hubs, where trip calculation is handed over</a:t>
            </a:r>
          </a:p>
          <a:p>
            <a:r>
              <a:rPr lang="en-GB" dirty="0"/>
              <a:t>trip request: intermodal trip info from origin to destination </a:t>
            </a:r>
          </a:p>
          <a:p>
            <a:r>
              <a:rPr lang="en-GB" dirty="0"/>
              <a:t>distributed journey planning: multipoint trip request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88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de-AT" dirty="0" err="1"/>
              <a:t>xchange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border exchange points			city exchange points</a:t>
            </a:r>
            <a:br>
              <a:rPr lang="en-GB" dirty="0"/>
            </a:br>
            <a:r>
              <a:rPr lang="en-GB" dirty="0"/>
              <a:t>(railway stop, bus stop)		(railway station, bus terminal</a:t>
            </a:r>
            <a:r>
              <a:rPr lang="hu-HU" dirty="0"/>
              <a:t>)</a:t>
            </a:r>
            <a:endParaRPr lang="de-AT" dirty="0"/>
          </a:p>
        </p:txBody>
      </p:sp>
      <p:pic>
        <p:nvPicPr>
          <p:cNvPr id="4" name="Kép 242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08D1CC2D-5A66-281C-564A-E81C99CBE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2740888"/>
            <a:ext cx="4608511" cy="3585582"/>
          </a:xfrm>
          <a:prstGeom prst="rect">
            <a:avLst/>
          </a:prstGeom>
          <a:noFill/>
        </p:spPr>
      </p:pic>
      <p:pic>
        <p:nvPicPr>
          <p:cNvPr id="5" name="Kép 241" descr="A picture containing map&#10;&#10;Description automatically generated">
            <a:extLst>
              <a:ext uri="{FF2B5EF4-FFF2-40B4-BE49-F238E27FC236}">
                <a16:creationId xmlns:a16="http://schemas.microsoft.com/office/drawing/2014/main" id="{8A45A313-B303-E6AB-2195-59F3EA9A3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98" y="2796753"/>
            <a:ext cx="4608512" cy="3585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2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de-AT" dirty="0" err="1"/>
              <a:t>xchange</a:t>
            </a:r>
            <a:r>
              <a:rPr lang="de-AT" dirty="0"/>
              <a:t> </a:t>
            </a:r>
            <a:r>
              <a:rPr lang="de-AT" dirty="0" err="1"/>
              <a:t>point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steps</a:t>
            </a:r>
            <a:r>
              <a:rPr lang="hu-HU" dirty="0"/>
              <a:t>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load the static network with GPS coordinates </a:t>
            </a:r>
            <a:br>
              <a:rPr lang="en-GB" dirty="0"/>
            </a:br>
            <a:r>
              <a:rPr lang="en-GB" dirty="0"/>
              <a:t>of the stop points</a:t>
            </a:r>
          </a:p>
          <a:p>
            <a:r>
              <a:rPr lang="en-GB" dirty="0"/>
              <a:t>load predefined list of exchange points</a:t>
            </a:r>
          </a:p>
          <a:p>
            <a:r>
              <a:rPr lang="en-GB" dirty="0"/>
              <a:t>add these connections to the network</a:t>
            </a:r>
          </a:p>
          <a:p>
            <a:r>
              <a:rPr lang="en-GB" dirty="0"/>
              <a:t>define walking distances between the points</a:t>
            </a:r>
          </a:p>
          <a:p>
            <a:r>
              <a:rPr lang="en-GB" dirty="0"/>
              <a:t>identify feasible connections and </a:t>
            </a:r>
            <a:br>
              <a:rPr lang="en-GB" dirty="0"/>
            </a:br>
            <a:r>
              <a:rPr lang="en-GB" dirty="0"/>
              <a:t>mark them as exchange points</a:t>
            </a:r>
            <a:br>
              <a:rPr lang="en-GB" dirty="0"/>
            </a:br>
            <a:r>
              <a:rPr lang="en-GB" dirty="0"/>
              <a:t>(if walking distance is less than the predefined value)</a:t>
            </a:r>
          </a:p>
          <a:p>
            <a:r>
              <a:rPr lang="en-GB" dirty="0"/>
              <a:t>add these connections to the network</a:t>
            </a:r>
          </a:p>
          <a:p>
            <a:endParaRPr lang="de-AT" dirty="0"/>
          </a:p>
        </p:txBody>
      </p:sp>
      <p:pic>
        <p:nvPicPr>
          <p:cNvPr id="5" name="Kép 6">
            <a:extLst>
              <a:ext uri="{FF2B5EF4-FFF2-40B4-BE49-F238E27FC236}">
                <a16:creationId xmlns:a16="http://schemas.microsoft.com/office/drawing/2014/main" id="{D37F9B24-D4F9-3A36-B4DE-DF5B32F263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595144"/>
            <a:ext cx="3310788" cy="274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1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114F23AC6F149B2459426C1C7FE50" ma:contentTypeVersion="16" ma:contentTypeDescription="Create a new document." ma:contentTypeScope="" ma:versionID="5cda3a5144d1dff0d40d705c49664127">
  <xsd:schema xmlns:xsd="http://www.w3.org/2001/XMLSchema" xmlns:xs="http://www.w3.org/2001/XMLSchema" xmlns:p="http://schemas.microsoft.com/office/2006/metadata/properties" xmlns:ns2="82004b42-5658-4a9a-82e6-3d0a413ed0f4" xmlns:ns3="3f7166e6-3b63-4467-8bf7-478c0ef8d261" targetNamespace="http://schemas.microsoft.com/office/2006/metadata/properties" ma:root="true" ma:fieldsID="7fb71d799ae71ca08bebd2ed4bf459c1" ns2:_="" ns3:_="">
    <xsd:import namespace="82004b42-5658-4a9a-82e6-3d0a413ed0f4"/>
    <xsd:import namespace="3f7166e6-3b63-4467-8bf7-478c0ef8d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04b42-5658-4a9a-82e6-3d0a413ed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0d90c6-5e6a-448a-8a76-ecfc1ec5e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166e6-3b63-4467-8bf7-478c0ef8d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5e6c0fe-8c49-4291-8748-e0b67c069217}" ma:internalName="TaxCatchAll" ma:showField="CatchAllData" ma:web="3f7166e6-3b63-4467-8bf7-478c0ef8d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166e6-3b63-4467-8bf7-478c0ef8d261" xsi:nil="true"/>
    <lcf76f155ced4ddcb4097134ff3c332f xmlns="82004b42-5658-4a9a-82e6-3d0a413ed0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9B03FE-545E-4AF3-B40D-5030EA0FE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04b42-5658-4a9a-82e6-3d0a413ed0f4"/>
    <ds:schemaRef ds:uri="3f7166e6-3b63-4467-8bf7-478c0ef8d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F314C0-3AF0-4C8E-A31B-9AB2AC189705}">
  <ds:schemaRefs>
    <ds:schemaRef ds:uri="http://schemas.microsoft.com/office/2006/metadata/properties"/>
    <ds:schemaRef ds:uri="http://schemas.microsoft.com/office/infopath/2007/PartnerControls"/>
    <ds:schemaRef ds:uri="3f7166e6-3b63-4467-8bf7-478c0ef8d261"/>
    <ds:schemaRef ds:uri="82004b42-5658-4a9a-82e6-3d0a413ed0f4"/>
  </ds:schemaRefs>
</ds:datastoreItem>
</file>

<file path=customXml/itemProps3.xml><?xml version="1.0" encoding="utf-8"?>
<ds:datastoreItem xmlns:ds="http://schemas.openxmlformats.org/officeDocument/2006/customXml" ds:itemID="{2CC066AE-F742-4B64-A1F3-BB1FBD74A6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1085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Larissa</vt:lpstr>
      <vt:lpstr>Benutzerdefiniertes Design</vt:lpstr>
      <vt:lpstr>Methodology for the dynamic interconnection of services for efficient multimodal transport networks (routing algorithm)</vt:lpstr>
      <vt:lpstr>Background</vt:lpstr>
      <vt:lpstr>History</vt:lpstr>
      <vt:lpstr>Types of routing algorithms</vt:lpstr>
      <vt:lpstr>Comparison of routing algorithms</vt:lpstr>
      <vt:lpstr>General aims</vt:lpstr>
      <vt:lpstr>Framework</vt:lpstr>
      <vt:lpstr>Exchange point types</vt:lpstr>
      <vt:lpstr>Exchange point method steps </vt:lpstr>
      <vt:lpstr>Exchange point implementation steps</vt:lpstr>
      <vt:lpstr>Exchange point example</vt:lpstr>
      <vt:lpstr>Exchange point results</vt:lpstr>
      <vt:lpstr>Routing algorithm network types</vt:lpstr>
      <vt:lpstr>Routing algorithm method steps</vt:lpstr>
      <vt:lpstr>Routing algorithm implementation steps</vt:lpstr>
      <vt:lpstr>Routing algorithm ranking</vt:lpstr>
      <vt:lpstr>Methodology for the dynamic interconnection of services for efficient multimodal transport networks (routing algorithm)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Neuhäuser Bettina</dc:creator>
  <cp:lastModifiedBy>Domokos Esztergár-Kiss</cp:lastModifiedBy>
  <cp:revision>551</cp:revision>
  <dcterms:created xsi:type="dcterms:W3CDTF">2017-01-20T09:12:46Z</dcterms:created>
  <dcterms:modified xsi:type="dcterms:W3CDTF">2022-07-04T09:27:26Z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0x010100822114F23AC6F149B2459426C1C7FE50</vt:lpwstr>
  </property>
</Properties>
</file>