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345" r:id="rId6"/>
    <p:sldId id="448" r:id="rId7"/>
    <p:sldId id="381" r:id="rId8"/>
    <p:sldId id="449" r:id="rId9"/>
    <p:sldId id="450" r:id="rId10"/>
    <p:sldId id="454" r:id="rId11"/>
    <p:sldId id="455" r:id="rId12"/>
    <p:sldId id="456" r:id="rId13"/>
    <p:sldId id="264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gena Zsolt" initials="SZ" lastIdx="2" clrIdx="0">
    <p:extLst>
      <p:ext uri="{19B8F6BF-5375-455C-9EA6-DF929625EA0E}">
        <p15:presenceInfo xmlns:p15="http://schemas.microsoft.com/office/powerpoint/2012/main" userId="S-1-5-21-28425490-2606600556-2949437361-1539" providerId="AD"/>
      </p:ext>
    </p:extLst>
  </p:cmAuthor>
  <p:cmAuthor id="2" name="Stegena Zsolt - Nemzeti Mobilfizetési Zrt." initials="SZ-NMZ" lastIdx="1" clrIdx="1">
    <p:extLst>
      <p:ext uri="{19B8F6BF-5375-455C-9EA6-DF929625EA0E}">
        <p15:presenceInfo xmlns:p15="http://schemas.microsoft.com/office/powerpoint/2012/main" userId="Stegena Zsolt - Nemzeti Mobilfizetési Zrt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060A7-5C59-4783-9A3E-08359D242C32}" v="4" dt="2022-11-16T11:01:53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86408" autoAdjust="0"/>
  </p:normalViewPr>
  <p:slideViewPr>
    <p:cSldViewPr>
      <p:cViewPr varScale="1">
        <p:scale>
          <a:sx n="79" d="100"/>
          <a:sy n="79" d="100"/>
        </p:scale>
        <p:origin x="547" y="62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-1576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ck Cornet" userId="39b6ee28-a815-475a-9d10-8f9ad4c27976" providerId="ADAL" clId="{58D060A7-5C59-4783-9A3E-08359D242C32}"/>
    <pc:docChg chg="custSel addSld delSld modSld">
      <pc:chgData name="Yannick Cornet" userId="39b6ee28-a815-475a-9d10-8f9ad4c27976" providerId="ADAL" clId="{58D060A7-5C59-4783-9A3E-08359D242C32}" dt="2022-11-16T11:01:52.086" v="162" actId="20577"/>
      <pc:docMkLst>
        <pc:docMk/>
      </pc:docMkLst>
      <pc:sldChg chg="modSp add mod">
        <pc:chgData name="Yannick Cornet" userId="39b6ee28-a815-475a-9d10-8f9ad4c27976" providerId="ADAL" clId="{58D060A7-5C59-4783-9A3E-08359D242C32}" dt="2022-11-16T11:01:52.086" v="162" actId="20577"/>
        <pc:sldMkLst>
          <pc:docMk/>
          <pc:sldMk cId="0" sldId="264"/>
        </pc:sldMkLst>
        <pc:spChg chg="mod">
          <ac:chgData name="Yannick Cornet" userId="39b6ee28-a815-475a-9d10-8f9ad4c27976" providerId="ADAL" clId="{58D060A7-5C59-4783-9A3E-08359D242C32}" dt="2022-11-16T11:01:52.086" v="162" actId="20577"/>
          <ac:spMkLst>
            <pc:docMk/>
            <pc:sldMk cId="0" sldId="264"/>
            <ac:spMk id="111" creationId="{00000000-0000-0000-0000-000000000000}"/>
          </ac:spMkLst>
        </pc:spChg>
      </pc:sldChg>
      <pc:sldChg chg="modSp mod">
        <pc:chgData name="Yannick Cornet" userId="39b6ee28-a815-475a-9d10-8f9ad4c27976" providerId="ADAL" clId="{58D060A7-5C59-4783-9A3E-08359D242C32}" dt="2022-11-16T10:16:52.754" v="48" actId="20577"/>
        <pc:sldMkLst>
          <pc:docMk/>
          <pc:sldMk cId="530377331" sldId="345"/>
        </pc:sldMkLst>
        <pc:spChg chg="mod">
          <ac:chgData name="Yannick Cornet" userId="39b6ee28-a815-475a-9d10-8f9ad4c27976" providerId="ADAL" clId="{58D060A7-5C59-4783-9A3E-08359D242C32}" dt="2022-11-16T10:16:52.754" v="48" actId="20577"/>
          <ac:spMkLst>
            <pc:docMk/>
            <pc:sldMk cId="530377331" sldId="345"/>
            <ac:spMk id="3" creationId="{00000000-0000-0000-0000-000000000000}"/>
          </ac:spMkLst>
        </pc:spChg>
        <pc:spChg chg="mod">
          <ac:chgData name="Yannick Cornet" userId="39b6ee28-a815-475a-9d10-8f9ad4c27976" providerId="ADAL" clId="{58D060A7-5C59-4783-9A3E-08359D242C32}" dt="2022-11-16T10:16:22.035" v="1" actId="20577"/>
          <ac:spMkLst>
            <pc:docMk/>
            <pc:sldMk cId="530377331" sldId="345"/>
            <ac:spMk id="8" creationId="{2323104A-06C0-4792-947B-1D6B9E71DC35}"/>
          </ac:spMkLst>
        </pc:spChg>
      </pc:sldChg>
      <pc:sldChg chg="del">
        <pc:chgData name="Yannick Cornet" userId="39b6ee28-a815-475a-9d10-8f9ad4c27976" providerId="ADAL" clId="{58D060A7-5C59-4783-9A3E-08359D242C32}" dt="2022-11-16T10:16:59.668" v="49" actId="47"/>
        <pc:sldMkLst>
          <pc:docMk/>
          <pc:sldMk cId="280985292" sldId="380"/>
        </pc:sldMkLst>
      </pc:sldChg>
      <pc:sldChg chg="modSp mod">
        <pc:chgData name="Yannick Cornet" userId="39b6ee28-a815-475a-9d10-8f9ad4c27976" providerId="ADAL" clId="{58D060A7-5C59-4783-9A3E-08359D242C32}" dt="2022-11-16T10:46:05.084" v="103" actId="20577"/>
        <pc:sldMkLst>
          <pc:docMk/>
          <pc:sldMk cId="574860068" sldId="381"/>
        </pc:sldMkLst>
        <pc:spChg chg="mod">
          <ac:chgData name="Yannick Cornet" userId="39b6ee28-a815-475a-9d10-8f9ad4c27976" providerId="ADAL" clId="{58D060A7-5C59-4783-9A3E-08359D242C32}" dt="2022-11-16T10:46:05.084" v="103" actId="20577"/>
          <ac:spMkLst>
            <pc:docMk/>
            <pc:sldMk cId="574860068" sldId="381"/>
            <ac:spMk id="2" creationId="{9F138A55-BC73-46F8-9862-AB17F0C4B982}"/>
          </ac:spMkLst>
        </pc:spChg>
      </pc:sldChg>
      <pc:sldChg chg="del">
        <pc:chgData name="Yannick Cornet" userId="39b6ee28-a815-475a-9d10-8f9ad4c27976" providerId="ADAL" clId="{58D060A7-5C59-4783-9A3E-08359D242C32}" dt="2022-11-16T10:17:22.132" v="50" actId="47"/>
        <pc:sldMkLst>
          <pc:docMk/>
          <pc:sldMk cId="3346536379" sldId="444"/>
        </pc:sldMkLst>
      </pc:sldChg>
      <pc:sldChg chg="del">
        <pc:chgData name="Yannick Cornet" userId="39b6ee28-a815-475a-9d10-8f9ad4c27976" providerId="ADAL" clId="{58D060A7-5C59-4783-9A3E-08359D242C32}" dt="2022-11-16T10:17:34.384" v="51" actId="47"/>
        <pc:sldMkLst>
          <pc:docMk/>
          <pc:sldMk cId="2753410719" sldId="451"/>
        </pc:sldMkLst>
      </pc:sldChg>
      <pc:sldChg chg="modSp add mod">
        <pc:chgData name="Yannick Cornet" userId="39b6ee28-a815-475a-9d10-8f9ad4c27976" providerId="ADAL" clId="{58D060A7-5C59-4783-9A3E-08359D242C32}" dt="2022-11-16T10:47:12.213" v="115" actId="20577"/>
        <pc:sldMkLst>
          <pc:docMk/>
          <pc:sldMk cId="2942108857" sldId="454"/>
        </pc:sldMkLst>
        <pc:spChg chg="mod">
          <ac:chgData name="Yannick Cornet" userId="39b6ee28-a815-475a-9d10-8f9ad4c27976" providerId="ADAL" clId="{58D060A7-5C59-4783-9A3E-08359D242C32}" dt="2022-11-16T10:47:12.213" v="115" actId="20577"/>
          <ac:spMkLst>
            <pc:docMk/>
            <pc:sldMk cId="2942108857" sldId="454"/>
            <ac:spMk id="2" creationId="{6601DA7E-831D-419D-86F1-F5B0B6F701AB}"/>
          </ac:spMkLst>
        </pc:spChg>
        <pc:spChg chg="mod">
          <ac:chgData name="Yannick Cornet" userId="39b6ee28-a815-475a-9d10-8f9ad4c27976" providerId="ADAL" clId="{58D060A7-5C59-4783-9A3E-08359D242C32}" dt="2022-11-16T10:23:49.336" v="53" actId="20577"/>
          <ac:spMkLst>
            <pc:docMk/>
            <pc:sldMk cId="2942108857" sldId="454"/>
            <ac:spMk id="10" creationId="{BE923AEA-318E-419F-9CC4-67BDA2EC7874}"/>
          </ac:spMkLst>
        </pc:spChg>
      </pc:sldChg>
      <pc:sldChg chg="add">
        <pc:chgData name="Yannick Cornet" userId="39b6ee28-a815-475a-9d10-8f9ad4c27976" providerId="ADAL" clId="{58D060A7-5C59-4783-9A3E-08359D242C32}" dt="2022-11-16T10:20:08.484" v="52"/>
        <pc:sldMkLst>
          <pc:docMk/>
          <pc:sldMk cId="3309772859" sldId="455"/>
        </pc:sldMkLst>
      </pc:sldChg>
      <pc:sldChg chg="modSp add mod">
        <pc:chgData name="Yannick Cornet" userId="39b6ee28-a815-475a-9d10-8f9ad4c27976" providerId="ADAL" clId="{58D060A7-5C59-4783-9A3E-08359D242C32}" dt="2022-11-16T10:25:32.346" v="90" actId="14100"/>
        <pc:sldMkLst>
          <pc:docMk/>
          <pc:sldMk cId="3290439698" sldId="456"/>
        </pc:sldMkLst>
        <pc:spChg chg="mod">
          <ac:chgData name="Yannick Cornet" userId="39b6ee28-a815-475a-9d10-8f9ad4c27976" providerId="ADAL" clId="{58D060A7-5C59-4783-9A3E-08359D242C32}" dt="2022-11-16T10:25:32.346" v="90" actId="14100"/>
          <ac:spMkLst>
            <pc:docMk/>
            <pc:sldMk cId="3290439698" sldId="456"/>
            <ac:spMk id="14" creationId="{97332B36-C949-4133-88AC-6BF2B261457E}"/>
          </ac:spMkLst>
        </pc:spChg>
      </pc:sldChg>
      <pc:sldChg chg="new del">
        <pc:chgData name="Yannick Cornet" userId="39b6ee28-a815-475a-9d10-8f9ad4c27976" providerId="ADAL" clId="{58D060A7-5C59-4783-9A3E-08359D242C32}" dt="2022-11-16T11:01:14.558" v="117" actId="47"/>
        <pc:sldMkLst>
          <pc:docMk/>
          <pc:sldMk cId="394436472" sldId="4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26A7-5B6F-49EC-ADB6-1372EAB2A312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9018-8E0F-41D1-A7A0-DB26B779D49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004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662C7-2CDE-45C5-B110-872EAB1695A6}" type="datetimeFigureOut">
              <a:rPr lang="en-GB" smtClean="0"/>
              <a:t>16/11/2022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47C71-C7BF-4C62-ACB9-06A6FC8C4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50" y="2683555"/>
            <a:ext cx="4333550" cy="41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7787358" y="2609528"/>
            <a:ext cx="4404642" cy="42484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Formatvorlage</a:t>
            </a:r>
            <a:r>
              <a:rPr lang="en-GB" dirty="0"/>
              <a:t> des </a:t>
            </a:r>
            <a:r>
              <a:rPr lang="en-GB" dirty="0" err="1"/>
              <a:t>Untertitelmasters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14400" y="6356351"/>
            <a:ext cx="7485856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sk-SK" dirty="0"/>
              <a:t>CDM </a:t>
            </a:r>
            <a:r>
              <a:rPr lang="en-GB" dirty="0"/>
              <a:t>Meeting, 02 December 2020, </a:t>
            </a:r>
            <a:r>
              <a:rPr lang="sk-SK" dirty="0"/>
              <a:t>GoTo meeting</a:t>
            </a:r>
            <a:endParaRPr lang="de-AT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44" y="976412"/>
            <a:ext cx="7610936" cy="5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33" y="620688"/>
            <a:ext cx="4829719" cy="26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7950"/>
            <a:ext cx="3735356" cy="15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Kick-Off-Meeting, 22 July 2020, Vienna</a:t>
            </a:r>
            <a:endParaRPr lang="de-AT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noProof="0"/>
              <a:t>A Stream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10690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Kick-Off-Meeting, 22 July 2020, Vienna</a:t>
            </a:r>
            <a:endParaRPr lang="de-AT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noProof="0"/>
              <a:t>A Stream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86188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848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622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522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2012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551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211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254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437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30282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1" cy="365125"/>
          </a:xfrm>
        </p:spPr>
        <p:txBody>
          <a:bodyPr/>
          <a:lstStyle/>
          <a:p>
            <a:r>
              <a:rPr lang="sk-SK" dirty="0"/>
              <a:t>CDM </a:t>
            </a:r>
            <a:r>
              <a:rPr lang="en-GB" dirty="0"/>
              <a:t>Meeting, </a:t>
            </a:r>
            <a:r>
              <a:rPr lang="sk-SK" dirty="0"/>
              <a:t>0</a:t>
            </a:r>
            <a:r>
              <a:rPr lang="en-GB" dirty="0"/>
              <a:t>2 December 2020, </a:t>
            </a:r>
            <a:r>
              <a:rPr lang="sk-SK" dirty="0"/>
              <a:t>GoTo meeting</a:t>
            </a:r>
            <a:endParaRPr lang="de-AT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64" y="-18077"/>
            <a:ext cx="7610936" cy="9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1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81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633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ADC49-2C75-4D5A-AF20-014CE9B0D8DD}" type="datetimeFigureOut">
              <a:rPr lang="de-AT" smtClean="0"/>
              <a:t>16.11.2022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636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50" y="2683555"/>
            <a:ext cx="4333550" cy="41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7787358" y="2609528"/>
            <a:ext cx="4404642" cy="424847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sk-SK" dirty="0"/>
              <a:t>CDM </a:t>
            </a:r>
            <a:r>
              <a:rPr lang="en-GB" dirty="0"/>
              <a:t>Meeting, 02 December 2020, </a:t>
            </a:r>
            <a:r>
              <a:rPr lang="sk-SK" dirty="0"/>
              <a:t>GoTo meeting</a:t>
            </a:r>
            <a:endParaRPr lang="de-AT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07950"/>
            <a:ext cx="3735356" cy="15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sk-SK" dirty="0"/>
              <a:t>CDM </a:t>
            </a:r>
            <a:r>
              <a:rPr lang="en-GB" dirty="0"/>
              <a:t>Meeting, </a:t>
            </a:r>
            <a:r>
              <a:rPr lang="sk-SK" dirty="0"/>
              <a:t>0</a:t>
            </a:r>
            <a:r>
              <a:rPr lang="en-GB" dirty="0"/>
              <a:t>2 </a:t>
            </a:r>
            <a:r>
              <a:rPr lang="en-GB" dirty="0" err="1"/>
              <a:t>Decemeber</a:t>
            </a:r>
            <a:r>
              <a:rPr lang="en-GB" dirty="0"/>
              <a:t> 2020, </a:t>
            </a:r>
            <a:r>
              <a:rPr lang="sk-SK" dirty="0"/>
              <a:t>GoTo meeting</a:t>
            </a:r>
            <a:endParaRPr lang="de-AT" dirty="0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0993"/>
            <a:ext cx="10969793" cy="7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49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244047"/>
            <a:ext cx="1844179" cy="7508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sk-SK" dirty="0"/>
              <a:t>CDM </a:t>
            </a:r>
            <a:r>
              <a:rPr lang="en-GB" dirty="0"/>
              <a:t>Meeting, 02 </a:t>
            </a:r>
            <a:r>
              <a:rPr lang="en-GB" dirty="0" err="1"/>
              <a:t>decemeber</a:t>
            </a:r>
            <a:r>
              <a:rPr lang="en-GB" dirty="0"/>
              <a:t> 2020, </a:t>
            </a:r>
            <a:r>
              <a:rPr lang="sk-SK" dirty="0"/>
              <a:t>GoTo meeting</a:t>
            </a:r>
            <a:endParaRPr lang="de-AT" dirty="0"/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39449"/>
            <a:ext cx="10969793" cy="7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sk-SK" dirty="0"/>
              <a:t>CDM </a:t>
            </a:r>
            <a:r>
              <a:rPr lang="en-GB" dirty="0"/>
              <a:t>Meeting, </a:t>
            </a:r>
            <a:r>
              <a:rPr lang="sk-SK" dirty="0"/>
              <a:t>0</a:t>
            </a:r>
            <a:r>
              <a:rPr lang="en-GB" dirty="0"/>
              <a:t>2 December 2020, </a:t>
            </a:r>
            <a:r>
              <a:rPr lang="sk-SK" dirty="0"/>
              <a:t>GoTo meeting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600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sk-SK" dirty="0"/>
              <a:t>CDM </a:t>
            </a:r>
            <a:r>
              <a:rPr lang="en-GB" dirty="0"/>
              <a:t>Meeting, </a:t>
            </a:r>
            <a:r>
              <a:rPr lang="sk-SK" dirty="0"/>
              <a:t>0</a:t>
            </a:r>
            <a:r>
              <a:rPr lang="en-GB" dirty="0"/>
              <a:t>2 </a:t>
            </a:r>
            <a:r>
              <a:rPr lang="en-GB" dirty="0" err="1"/>
              <a:t>decemebr</a:t>
            </a:r>
            <a:r>
              <a:rPr lang="en-GB" dirty="0"/>
              <a:t> 2020, </a:t>
            </a:r>
            <a:r>
              <a:rPr lang="sk-SK" dirty="0"/>
              <a:t>GoTo meeting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35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Kick-Off-Meeting, 22 July 2020, Vienna</a:t>
            </a:r>
            <a:endParaRPr lang="de-AT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noProof="0"/>
              <a:t>A Stream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30999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7416800" cy="365125"/>
          </a:xfrm>
        </p:spPr>
        <p:txBody>
          <a:bodyPr/>
          <a:lstStyle/>
          <a:p>
            <a:r>
              <a:rPr lang="en-GB" dirty="0"/>
              <a:t>Kick-Off-Meeting, 22 July 2020, Vienna</a:t>
            </a:r>
            <a:endParaRPr lang="de-AT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noProof="0"/>
              <a:t>A Stream of Cooperation</a:t>
            </a:r>
          </a:p>
        </p:txBody>
      </p:sp>
    </p:spTree>
    <p:extLst>
      <p:ext uri="{BB962C8B-B14F-4D97-AF65-F5344CB8AC3E}">
        <p14:creationId xmlns:p14="http://schemas.microsoft.com/office/powerpoint/2010/main" val="15043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741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Kick-Off-Meeting, 22 July 2020, Vienna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220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DC49-2C75-4D5A-AF20-014CE9B0D8DD}" type="datetimeFigureOut">
              <a:rPr lang="de-AT" smtClean="0"/>
              <a:t>16.11.2022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038A2-76D3-45CB-B63A-644D3244CFF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54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yannick.cornet@uniza.sk" TargetMode="External"/><Relationship Id="rId2" Type="http://schemas.openxmlformats.org/officeDocument/2006/relationships/hyperlink" Target="https://app.ojp4danube.eu/#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4068" y="3933056"/>
            <a:ext cx="10243864" cy="1752600"/>
          </a:xfrm>
        </p:spPr>
        <p:txBody>
          <a:bodyPr>
            <a:normAutofit/>
          </a:bodyPr>
          <a:lstStyle/>
          <a:p>
            <a:r>
              <a:rPr lang="en-US" dirty="0"/>
              <a:t>Yannick Cornet</a:t>
            </a:r>
          </a:p>
          <a:p>
            <a:r>
              <a:rPr lang="en-US" dirty="0"/>
              <a:t>on behalf of CDT team</a:t>
            </a:r>
          </a:p>
          <a:p>
            <a:r>
              <a:rPr lang="en-US" dirty="0"/>
              <a:t>University of Zilina (</a:t>
            </a:r>
            <a:r>
              <a:rPr lang="sk-SK" dirty="0"/>
              <a:t>UNIZA</a:t>
            </a:r>
            <a:r>
              <a:rPr lang="en-US" dirty="0"/>
              <a:t>) Eradiate+ team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SCOM</a:t>
            </a:r>
            <a:r>
              <a:rPr lang="sk-SK" dirty="0"/>
              <a:t> </a:t>
            </a:r>
            <a:r>
              <a:rPr lang="en-GB" dirty="0"/>
              <a:t>Meeting, 09 February 2021, </a:t>
            </a:r>
            <a:r>
              <a:rPr lang="sk-SK" dirty="0" err="1"/>
              <a:t>GoTo</a:t>
            </a:r>
            <a:r>
              <a:rPr lang="sk-SK" dirty="0"/>
              <a:t> </a:t>
            </a:r>
            <a:r>
              <a:rPr lang="sk-SK" dirty="0" err="1"/>
              <a:t>meeting</a:t>
            </a:r>
            <a:endParaRPr lang="en-GB" noProof="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323104A-06C0-4792-947B-1D6B9E71DC35}"/>
              </a:ext>
            </a:extLst>
          </p:cNvPr>
          <p:cNvSpPr txBox="1">
            <a:spLocks/>
          </p:cNvSpPr>
          <p:nvPr/>
        </p:nvSpPr>
        <p:spPr>
          <a:xfrm>
            <a:off x="908217" y="2189931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Knowledge transfer to Western Balkan Countries and Moldavia</a:t>
            </a:r>
            <a:endParaRPr lang="de-AT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FC703-0827-4E55-855C-B1227608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766320" cy="2146250"/>
          </a:xfrm>
        </p:spPr>
        <p:txBody>
          <a:bodyPr/>
          <a:lstStyle/>
          <a:p>
            <a:r>
              <a:rPr lang="en-GB" dirty="0"/>
              <a:t>Danube Region Journey Planner (DRJP)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EBD06-E81A-4CE7-9D15-46AF5F3DF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627784"/>
            <a:ext cx="4622304" cy="34983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Sits on top of the system architecture</a:t>
            </a:r>
          </a:p>
          <a:p>
            <a:r>
              <a:rPr lang="en-GB" dirty="0"/>
              <a:t>User-friendly demonstrator of OJP4Danube features</a:t>
            </a:r>
          </a:p>
          <a:p>
            <a:r>
              <a:rPr lang="en-GB" dirty="0"/>
              <a:t>Web-based + native Android/iOS versions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0FA25-858E-486B-8E07-1C27F10E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CDM </a:t>
            </a:r>
            <a:r>
              <a:rPr lang="en-GB"/>
              <a:t>Meeting, </a:t>
            </a:r>
            <a:r>
              <a:rPr lang="sk-SK"/>
              <a:t>0</a:t>
            </a:r>
            <a:r>
              <a:rPr lang="en-GB"/>
              <a:t>2 December 2020, </a:t>
            </a:r>
            <a:r>
              <a:rPr lang="sk-SK"/>
              <a:t>GoTo meeting</a:t>
            </a:r>
            <a:endParaRPr lang="de-AT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477BD05-64CB-4970-8627-267BF273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97107"/>
            <a:ext cx="6629167" cy="6663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E7035F-8AE1-48E0-9120-AF831909DB38}"/>
              </a:ext>
            </a:extLst>
          </p:cNvPr>
          <p:cNvSpPr/>
          <p:nvPr/>
        </p:nvSpPr>
        <p:spPr>
          <a:xfrm>
            <a:off x="9223517" y="1484784"/>
            <a:ext cx="1080120" cy="114300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8A55-BC73-46F8-9862-AB17F0C4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Result: 8 key features for multimodal, </a:t>
            </a:r>
            <a:br>
              <a:rPr lang="en-GB" dirty="0"/>
            </a:br>
            <a:r>
              <a:rPr lang="en-GB" dirty="0"/>
              <a:t>cross-border journey planning (D.T2.1.1)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57A87-5518-44C7-A403-3726E8C99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598" y="1600201"/>
            <a:ext cx="7416801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Priority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Walking (or cycling) distance to a public transport stop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Whether taking an eco-friendly vehicle onboard is permitted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International bicycle routing, overlapping with </a:t>
            </a:r>
            <a:r>
              <a:rPr lang="en-US" dirty="0" err="1"/>
              <a:t>Eurovelo</a:t>
            </a:r>
            <a:r>
              <a:rPr lang="en-US" dirty="0"/>
              <a:t> routes where possible </a:t>
            </a:r>
          </a:p>
          <a:p>
            <a:pPr marL="0" indent="0">
              <a:buNone/>
            </a:pPr>
            <a:r>
              <a:rPr lang="en-GB" dirty="0"/>
              <a:t>Priority 2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/>
              <a:t>Type of cycling infrastructure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Avoiding ascents or total elevation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Platform access facilities e.g. elevators, stairs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Availability and characteristics of dedicated bicycle parking at end points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Integration of shared eco-friendly modes systems (bike-sharing, e-scooter sharing)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8BA3D-C217-4691-8319-1A936285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CDM </a:t>
            </a:r>
            <a:r>
              <a:rPr lang="en-GB"/>
              <a:t>Meeting, </a:t>
            </a:r>
            <a:r>
              <a:rPr lang="sk-SK"/>
              <a:t>0</a:t>
            </a:r>
            <a:r>
              <a:rPr lang="en-GB"/>
              <a:t>2 December 2020, </a:t>
            </a:r>
            <a:r>
              <a:rPr lang="sk-SK"/>
              <a:t>GoTo meeting</a:t>
            </a:r>
            <a:endParaRPr lang="de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9F9B3-B2A4-42B0-B632-41C748EAF15C}"/>
              </a:ext>
            </a:extLst>
          </p:cNvPr>
          <p:cNvSpPr/>
          <p:nvPr/>
        </p:nvSpPr>
        <p:spPr>
          <a:xfrm>
            <a:off x="614219" y="3273986"/>
            <a:ext cx="3456386" cy="2796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978F2-B470-4930-9C7B-5850F40F4635}"/>
              </a:ext>
            </a:extLst>
          </p:cNvPr>
          <p:cNvSpPr/>
          <p:nvPr/>
        </p:nvSpPr>
        <p:spPr>
          <a:xfrm>
            <a:off x="614219" y="1631678"/>
            <a:ext cx="3456386" cy="1642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74CBEE-D2DC-49B3-986F-DDDAE7BB60BA}"/>
              </a:ext>
            </a:extLst>
          </p:cNvPr>
          <p:cNvSpPr/>
          <p:nvPr/>
        </p:nvSpPr>
        <p:spPr>
          <a:xfrm>
            <a:off x="1437167" y="1701134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F1: Walk distance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E7A555-7C70-4CE5-83A0-BF631A3518E3}"/>
              </a:ext>
            </a:extLst>
          </p:cNvPr>
          <p:cNvSpPr/>
          <p:nvPr/>
        </p:nvSpPr>
        <p:spPr>
          <a:xfrm>
            <a:off x="1437167" y="2228561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F2: Bike onboard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D9D89A-2FB1-486C-9344-55FC77B8F901}"/>
              </a:ext>
            </a:extLst>
          </p:cNvPr>
          <p:cNvSpPr/>
          <p:nvPr/>
        </p:nvSpPr>
        <p:spPr>
          <a:xfrm>
            <a:off x="1437167" y="2755988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F3: Bike routing </a:t>
            </a:r>
            <a:r>
              <a:rPr lang="en-GB" sz="1050" dirty="0"/>
              <a:t>(</a:t>
            </a:r>
            <a:r>
              <a:rPr lang="en-GB" sz="1050" dirty="0" err="1"/>
              <a:t>Eurovelo</a:t>
            </a:r>
            <a:r>
              <a:rPr lang="en-GB" sz="1050" dirty="0"/>
              <a:t>)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61AC20-E5D0-45C0-9A7A-513C20EA7DA8}"/>
              </a:ext>
            </a:extLst>
          </p:cNvPr>
          <p:cNvSpPr/>
          <p:nvPr/>
        </p:nvSpPr>
        <p:spPr>
          <a:xfrm>
            <a:off x="1437167" y="3374274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F4: Bike infrastructure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A18EA3-9C40-44EF-A2C0-CDBA6B33B28F}"/>
              </a:ext>
            </a:extLst>
          </p:cNvPr>
          <p:cNvSpPr/>
          <p:nvPr/>
        </p:nvSpPr>
        <p:spPr>
          <a:xfrm>
            <a:off x="1437167" y="3901701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F5: </a:t>
            </a:r>
            <a:r>
              <a:rPr lang="en-GB" dirty="0" err="1"/>
              <a:t>Ascents&amp;elevation</a:t>
            </a:r>
            <a:endParaRPr lang="en-GB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858B45-1B4C-494C-A70A-CB441E6D315B}"/>
              </a:ext>
            </a:extLst>
          </p:cNvPr>
          <p:cNvSpPr/>
          <p:nvPr/>
        </p:nvSpPr>
        <p:spPr>
          <a:xfrm>
            <a:off x="1437167" y="4956555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F7: Bike parking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EC7D20-1578-4835-A51D-C25484E61987}"/>
              </a:ext>
            </a:extLst>
          </p:cNvPr>
          <p:cNvSpPr/>
          <p:nvPr/>
        </p:nvSpPr>
        <p:spPr>
          <a:xfrm>
            <a:off x="1437167" y="5483982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F8: Shared bikes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A2E5CD-D2CA-4274-88D3-C28CD4D9CAE0}"/>
              </a:ext>
            </a:extLst>
          </p:cNvPr>
          <p:cNvSpPr/>
          <p:nvPr/>
        </p:nvSpPr>
        <p:spPr>
          <a:xfrm>
            <a:off x="1437167" y="4429128"/>
            <a:ext cx="2284910" cy="3651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F6: Platform 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DB3E87-F9A1-4ACC-93A9-9F754ADC52DA}"/>
              </a:ext>
            </a:extLst>
          </p:cNvPr>
          <p:cNvSpPr txBox="1"/>
          <p:nvPr/>
        </p:nvSpPr>
        <p:spPr>
          <a:xfrm rot="16200000">
            <a:off x="310502" y="1921182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Priority 1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BDDE85-9890-4634-89AD-DBA6B354F474}"/>
              </a:ext>
            </a:extLst>
          </p:cNvPr>
          <p:cNvSpPr txBox="1"/>
          <p:nvPr/>
        </p:nvSpPr>
        <p:spPr>
          <a:xfrm rot="16200000">
            <a:off x="308237" y="367318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Priority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86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EF91-48FF-4161-8E09-ABD007E9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3C7E-D687-429D-BE3C-8228947BE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04624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F1-F3: confirmed, including data harmonisation and UI implementation on minimum two TISPs (</a:t>
            </a:r>
            <a:r>
              <a:rPr lang="en-GB" dirty="0" err="1"/>
              <a:t>Eurovelo</a:t>
            </a:r>
            <a:r>
              <a:rPr lang="en-GB" dirty="0"/>
              <a:t> as output only)</a:t>
            </a:r>
          </a:p>
          <a:p>
            <a:r>
              <a:rPr lang="en-GB" dirty="0"/>
              <a:t>F7-F8: interest but requires changes to OJP4 profile standard; UXI design will be provided</a:t>
            </a:r>
          </a:p>
          <a:p>
            <a:r>
              <a:rPr lang="en-GB" dirty="0"/>
              <a:t>F4-F6 dropped (lack of support)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93BF7-9F5F-4F9B-99E0-05CE9E71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CDM </a:t>
            </a:r>
            <a:r>
              <a:rPr lang="en-GB"/>
              <a:t>Meeting, </a:t>
            </a:r>
            <a:r>
              <a:rPr lang="sk-SK"/>
              <a:t>0</a:t>
            </a:r>
            <a:r>
              <a:rPr lang="en-GB"/>
              <a:t>2 December 2020, </a:t>
            </a:r>
            <a:r>
              <a:rPr lang="sk-SK"/>
              <a:t>GoTo meeting</a:t>
            </a:r>
            <a:endParaRPr lang="de-A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FD36F-B909-412D-B874-ECC1DC4C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231802"/>
            <a:ext cx="7154168" cy="5124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0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5B16-19ED-4DC6-B553-A8FCFD00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Use-case and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F110E-A6C4-4C41-B83A-516EDA60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CDM </a:t>
            </a:r>
            <a:r>
              <a:rPr lang="en-GB"/>
              <a:t>Meeting, </a:t>
            </a:r>
            <a:r>
              <a:rPr lang="sk-SK"/>
              <a:t>0</a:t>
            </a:r>
            <a:r>
              <a:rPr lang="en-GB"/>
              <a:t>2 December 2020, </a:t>
            </a:r>
            <a:r>
              <a:rPr lang="sk-SK"/>
              <a:t>GoTo meeting</a:t>
            </a:r>
            <a:endParaRPr lang="de-AT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AECADAD8-EB73-4B6C-8BCE-D7DBB320B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537" y="4094735"/>
            <a:ext cx="4536504" cy="2462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B6BDAB-B135-41C3-A722-106D6667A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59" y="1428822"/>
            <a:ext cx="8858915" cy="44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FE6227-01C6-40AD-8F17-16A2AE76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203455"/>
            <a:ext cx="8086777" cy="5112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01DA7E-831D-419D-86F1-F5B0B6F7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4"/>
            <a:ext cx="930282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Summary of key UI design issues (D.T2.5.1)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C81861B-35EF-4EDA-B588-96CA8FBE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1"/>
            <a:ext cx="7485856" cy="365125"/>
          </a:xfrm>
        </p:spPr>
        <p:txBody>
          <a:bodyPr/>
          <a:lstStyle/>
          <a:p>
            <a:r>
              <a:rPr lang="en-GB" dirty="0"/>
              <a:t>PMT Meeting, 16 November 2021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5058427-B4F8-4692-ADC7-FE79511FF092}"/>
              </a:ext>
            </a:extLst>
          </p:cNvPr>
          <p:cNvSpPr/>
          <p:nvPr/>
        </p:nvSpPr>
        <p:spPr>
          <a:xfrm>
            <a:off x="435006" y="1331650"/>
            <a:ext cx="1844570" cy="2920754"/>
          </a:xfrm>
          <a:prstGeom prst="wedgeRoundRectCallout">
            <a:avLst>
              <a:gd name="adj1" fmla="val 55566"/>
              <a:gd name="adj2" fmla="val -221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Autocomplete can work in real-time, but a dedicated Search button is required due to expected latency in returning routes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E923AEA-318E-419F-9CC4-67BDA2EC7874}"/>
              </a:ext>
            </a:extLst>
          </p:cNvPr>
          <p:cNvSpPr/>
          <p:nvPr/>
        </p:nvSpPr>
        <p:spPr>
          <a:xfrm>
            <a:off x="221942" y="4588215"/>
            <a:ext cx="1933347" cy="1271047"/>
          </a:xfrm>
          <a:prstGeom prst="wedgeRoundRectCallout">
            <a:avLst>
              <a:gd name="adj1" fmla="val 57839"/>
              <a:gd name="adj2" fmla="val -33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Walking is inevitable in any door-to-door trip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4D5FEB3-AC3B-4F18-AC54-E84ED0145AE5}"/>
              </a:ext>
            </a:extLst>
          </p:cNvPr>
          <p:cNvSpPr/>
          <p:nvPr/>
        </p:nvSpPr>
        <p:spPr>
          <a:xfrm>
            <a:off x="4724399" y="4631660"/>
            <a:ext cx="2191305" cy="1421906"/>
          </a:xfrm>
          <a:prstGeom prst="wedgeRoundRectCallout">
            <a:avLst>
              <a:gd name="adj1" fmla="val -63701"/>
              <a:gd name="adj2" fmla="val 13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Maximum walking distance as input set to 500m (from literature) door-to-door trip</a:t>
            </a:r>
          </a:p>
        </p:txBody>
      </p:sp>
    </p:spTree>
    <p:extLst>
      <p:ext uri="{BB962C8B-B14F-4D97-AF65-F5344CB8AC3E}">
        <p14:creationId xmlns:p14="http://schemas.microsoft.com/office/powerpoint/2010/main" val="29421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4AAF0B-0C51-44ED-9A92-1227F5593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02" y="0"/>
            <a:ext cx="804019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5058427-B4F8-4692-ADC7-FE79511FF092}"/>
              </a:ext>
            </a:extLst>
          </p:cNvPr>
          <p:cNvSpPr/>
          <p:nvPr/>
        </p:nvSpPr>
        <p:spPr>
          <a:xfrm>
            <a:off x="159799" y="825623"/>
            <a:ext cx="1844570" cy="2032987"/>
          </a:xfrm>
          <a:prstGeom prst="wedgeRoundRectCallout">
            <a:avLst>
              <a:gd name="adj1" fmla="val 58935"/>
              <a:gd name="adj2" fmla="val 59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Private or shared bike and scooters were added under the micromobility mode.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E923AEA-318E-419F-9CC4-67BDA2EC7874}"/>
              </a:ext>
            </a:extLst>
          </p:cNvPr>
          <p:cNvSpPr/>
          <p:nvPr/>
        </p:nvSpPr>
        <p:spPr>
          <a:xfrm>
            <a:off x="62144" y="3346881"/>
            <a:ext cx="2104007" cy="3195961"/>
          </a:xfrm>
          <a:prstGeom prst="wedgeRoundRectCallout">
            <a:avLst>
              <a:gd name="adj1" fmla="val 56395"/>
              <a:gd name="adj2" fmla="val 22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Routing preferences not as input but as output:</a:t>
            </a:r>
          </a:p>
          <a:p>
            <a:pPr algn="ctr"/>
            <a:r>
              <a:rPr lang="en-GB" dirty="0"/>
              <a:t>Quickest time</a:t>
            </a:r>
            <a:br>
              <a:rPr lang="en-GB" dirty="0"/>
            </a:br>
            <a:r>
              <a:rPr lang="en-GB" dirty="0"/>
              <a:t> Shortest distance </a:t>
            </a:r>
          </a:p>
          <a:p>
            <a:pPr algn="ctr"/>
            <a:r>
              <a:rPr lang="en-GB" dirty="0"/>
              <a:t>Fewer transfers</a:t>
            </a:r>
          </a:p>
          <a:p>
            <a:pPr algn="ctr"/>
            <a:r>
              <a:rPr lang="en-GB" dirty="0"/>
              <a:t>EUROVELO (i.e. partly overlaps </a:t>
            </a:r>
            <a:r>
              <a:rPr lang="en-GB" dirty="0" err="1"/>
              <a:t>Eurovelo</a:t>
            </a:r>
            <a:r>
              <a:rPr lang="en-GB" dirty="0"/>
              <a:t> route)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145E7CB-B321-49D5-9CD9-47B38164AD7A}"/>
              </a:ext>
            </a:extLst>
          </p:cNvPr>
          <p:cNvSpPr/>
          <p:nvPr/>
        </p:nvSpPr>
        <p:spPr>
          <a:xfrm>
            <a:off x="6780079" y="4944861"/>
            <a:ext cx="1844570" cy="932156"/>
          </a:xfrm>
          <a:prstGeom prst="wedgeRoundRectCallout">
            <a:avLst>
              <a:gd name="adj1" fmla="val -53205"/>
              <a:gd name="adj2" fmla="val -808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Border crossings are visible on the map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D50E7D2-E490-4CCD-AFD5-09729D2E3AEA}"/>
              </a:ext>
            </a:extLst>
          </p:cNvPr>
          <p:cNvSpPr/>
          <p:nvPr/>
        </p:nvSpPr>
        <p:spPr>
          <a:xfrm>
            <a:off x="9939536" y="5415379"/>
            <a:ext cx="1844570" cy="1251750"/>
          </a:xfrm>
          <a:prstGeom prst="wedgeRoundRectCallout">
            <a:avLst>
              <a:gd name="adj1" fmla="val -78713"/>
              <a:gd name="adj2" fmla="val 33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 and trip timeline is displayed for selected trip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7A1982B-92EB-4864-A543-512D277C5596}"/>
              </a:ext>
            </a:extLst>
          </p:cNvPr>
          <p:cNvSpPr/>
          <p:nvPr/>
        </p:nvSpPr>
        <p:spPr>
          <a:xfrm>
            <a:off x="4351539" y="640672"/>
            <a:ext cx="1844570" cy="2573045"/>
          </a:xfrm>
          <a:prstGeom prst="wedgeRoundRectCallout">
            <a:avLst>
              <a:gd name="adj1" fmla="val -62349"/>
              <a:gd name="adj2" fmla="val 646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Bike/</a:t>
            </a:r>
            <a:r>
              <a:rPr lang="en-GB" dirty="0" err="1"/>
              <a:t>eScooter</a:t>
            </a:r>
            <a:r>
              <a:rPr lang="en-GB" dirty="0"/>
              <a:t> is selected, the routing assumes it is the preferred mode for first- and last-mile over walking</a:t>
            </a:r>
          </a:p>
        </p:txBody>
      </p:sp>
    </p:spTree>
    <p:extLst>
      <p:ext uri="{BB962C8B-B14F-4D97-AF65-F5344CB8AC3E}">
        <p14:creationId xmlns:p14="http://schemas.microsoft.com/office/powerpoint/2010/main" val="33097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2B84C8-743E-4BF8-B453-AF047B32F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3"/>
          <a:stretch/>
        </p:blipFill>
        <p:spPr>
          <a:xfrm>
            <a:off x="329032" y="3151573"/>
            <a:ext cx="2323837" cy="2474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BAC49F-1DE8-4C39-8267-50138F09E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160" y="267114"/>
            <a:ext cx="4394067" cy="280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5058427-B4F8-4692-ADC7-FE79511FF092}"/>
              </a:ext>
            </a:extLst>
          </p:cNvPr>
          <p:cNvSpPr/>
          <p:nvPr/>
        </p:nvSpPr>
        <p:spPr>
          <a:xfrm>
            <a:off x="159799" y="825624"/>
            <a:ext cx="1844570" cy="976544"/>
          </a:xfrm>
          <a:prstGeom prst="wedgeRoundRectCallout">
            <a:avLst>
              <a:gd name="adj1" fmla="val 59416"/>
              <a:gd name="adj2" fmla="val 15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Possibility to add waypoints </a:t>
            </a:r>
            <a:br>
              <a:rPr lang="en-GB" dirty="0"/>
            </a:br>
            <a:r>
              <a:rPr lang="en-GB" dirty="0"/>
              <a:t>…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145E7CB-B321-49D5-9CD9-47B38164AD7A}"/>
              </a:ext>
            </a:extLst>
          </p:cNvPr>
          <p:cNvSpPr/>
          <p:nvPr/>
        </p:nvSpPr>
        <p:spPr>
          <a:xfrm>
            <a:off x="2882781" y="4246621"/>
            <a:ext cx="1844570" cy="932156"/>
          </a:xfrm>
          <a:prstGeom prst="wedgeRoundRectCallout">
            <a:avLst>
              <a:gd name="adj1" fmla="val -68125"/>
              <a:gd name="adj2" fmla="val -322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Five public transport modes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80684EA-42E4-4CD2-A14B-5AAC88FAC827}"/>
              </a:ext>
            </a:extLst>
          </p:cNvPr>
          <p:cNvSpPr/>
          <p:nvPr/>
        </p:nvSpPr>
        <p:spPr>
          <a:xfrm>
            <a:off x="4484704" y="1180543"/>
            <a:ext cx="1844570" cy="976544"/>
          </a:xfrm>
          <a:prstGeom prst="wedgeRoundRectCallout">
            <a:avLst>
              <a:gd name="adj1" fmla="val 21394"/>
              <a:gd name="adj2" fmla="val 645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 also directly on the map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7332B36-C949-4133-88AC-6BF2B261457E}"/>
              </a:ext>
            </a:extLst>
          </p:cNvPr>
          <p:cNvSpPr/>
          <p:nvPr/>
        </p:nvSpPr>
        <p:spPr>
          <a:xfrm>
            <a:off x="451779" y="6032376"/>
            <a:ext cx="6428415" cy="665962"/>
          </a:xfrm>
          <a:prstGeom prst="wedgeRoundRectCallout">
            <a:avLst>
              <a:gd name="adj1" fmla="val -37203"/>
              <a:gd name="adj2" fmla="val -117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Bike onboard added to PT mode as an input option when both Bike and PT are selected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E4BDD-8997-441E-AD11-085C0DEEE6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3" r="3432" b="1618"/>
          <a:stretch/>
        </p:blipFill>
        <p:spPr>
          <a:xfrm>
            <a:off x="7159219" y="110971"/>
            <a:ext cx="1779584" cy="6747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6059445-27AC-4811-B884-F1D757A8DCDA}"/>
              </a:ext>
            </a:extLst>
          </p:cNvPr>
          <p:cNvSpPr/>
          <p:nvPr/>
        </p:nvSpPr>
        <p:spPr>
          <a:xfrm>
            <a:off x="9191348" y="1048857"/>
            <a:ext cx="1844570" cy="976544"/>
          </a:xfrm>
          <a:prstGeom prst="wedgeRoundRectCallout">
            <a:avLst>
              <a:gd name="adj1" fmla="val -64275"/>
              <a:gd name="adj2" fmla="val -317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Possibility to print, share or save a route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1FAB54C-04EF-45B7-9266-3B1018C0ACEF}"/>
              </a:ext>
            </a:extLst>
          </p:cNvPr>
          <p:cNvSpPr/>
          <p:nvPr/>
        </p:nvSpPr>
        <p:spPr>
          <a:xfrm>
            <a:off x="5032782" y="3657922"/>
            <a:ext cx="1844570" cy="976544"/>
          </a:xfrm>
          <a:prstGeom prst="wedgeRoundRectCallout">
            <a:avLst>
              <a:gd name="adj1" fmla="val 66154"/>
              <a:gd name="adj2" fmla="val -30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Full route breakdown when selected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90E0DA-261E-4E68-B181-EB7C6694A7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3" t="681" r="4930" b="1952"/>
          <a:stretch/>
        </p:blipFill>
        <p:spPr>
          <a:xfrm>
            <a:off x="9460253" y="2516821"/>
            <a:ext cx="2402715" cy="266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A882A45-5E99-4F97-982B-445F768EC3CC}"/>
              </a:ext>
            </a:extLst>
          </p:cNvPr>
          <p:cNvSpPr/>
          <p:nvPr/>
        </p:nvSpPr>
        <p:spPr>
          <a:xfrm>
            <a:off x="9739325" y="5348890"/>
            <a:ext cx="1844570" cy="1133570"/>
          </a:xfrm>
          <a:prstGeom prst="wedgeRoundRectCallout">
            <a:avLst>
              <a:gd name="adj1" fmla="val 42089"/>
              <a:gd name="adj2" fmla="val -75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Map settings for display options (stations and POIs)</a:t>
            </a:r>
          </a:p>
        </p:txBody>
      </p:sp>
    </p:spTree>
    <p:extLst>
      <p:ext uri="{BB962C8B-B14F-4D97-AF65-F5344CB8AC3E}">
        <p14:creationId xmlns:p14="http://schemas.microsoft.com/office/powerpoint/2010/main" val="32904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609480" y="6356520"/>
            <a:ext cx="7416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Workshop, 7th of October 2 022, Vienna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2879640" y="1772640"/>
            <a:ext cx="6432120" cy="28608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de-AT" sz="3600" b="1" strike="noStrike" spc="-1" dirty="0">
                <a:solidFill>
                  <a:srgbClr val="000000"/>
                </a:solidFill>
                <a:latin typeface="Calibri"/>
              </a:rPr>
              <a:t>Thank you!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b="0" strike="noStrike" spc="-1" dirty="0">
                <a:latin typeface="Arial"/>
                <a:hlinkClick r:id="rId2"/>
              </a:rPr>
              <a:t>https://app.ojp4danube.eu/#/</a:t>
            </a:r>
            <a:r>
              <a:rPr lang="en-US" sz="3600" b="0" strike="noStrike" spc="-1" dirty="0">
                <a:latin typeface="Arial"/>
              </a:rPr>
              <a:t>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3600" spc="-1" dirty="0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spc="-1" dirty="0">
                <a:latin typeface="Arial"/>
              </a:rPr>
              <a:t>Questions?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3600" spc="-1" dirty="0">
                <a:latin typeface="Arial"/>
                <a:hlinkClick r:id="rId3"/>
              </a:rPr>
              <a:t>y</a:t>
            </a:r>
            <a:r>
              <a:rPr lang="en-US" sz="3600" b="0" strike="noStrike" spc="-1">
                <a:latin typeface="Arial"/>
                <a:hlinkClick r:id="rId3"/>
              </a:rPr>
              <a:t>annick</a:t>
            </a:r>
            <a:r>
              <a:rPr lang="en-US" sz="3600" b="0" strike="noStrike" spc="-1" dirty="0">
                <a:latin typeface="Arial"/>
                <a:hlinkClick r:id="rId3"/>
              </a:rPr>
              <a:t>.cornet@uniza</a:t>
            </a:r>
            <a:r>
              <a:rPr lang="en-US" sz="3600" b="0" strike="noStrike" spc="-1">
                <a:latin typeface="Arial"/>
                <a:hlinkClick r:id="rId3"/>
              </a:rPr>
              <a:t>.sk</a:t>
            </a:r>
            <a:r>
              <a:rPr lang="en-US" sz="3600" b="0" strike="noStrike" spc="-1">
                <a:latin typeface="Arial"/>
              </a:rPr>
              <a:t> 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166e6-3b63-4467-8bf7-478c0ef8d261" xsi:nil="true"/>
    <lcf76f155ced4ddcb4097134ff3c332f xmlns="82004b42-5658-4a9a-82e6-3d0a413ed0f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2114F23AC6F149B2459426C1C7FE50" ma:contentTypeVersion="16" ma:contentTypeDescription="Umožňuje vytvoriť nový dokument." ma:contentTypeScope="" ma:versionID="dd8c57ea3cafd8a9538d121df5684aec">
  <xsd:schema xmlns:xsd="http://www.w3.org/2001/XMLSchema" xmlns:xs="http://www.w3.org/2001/XMLSchema" xmlns:p="http://schemas.microsoft.com/office/2006/metadata/properties" xmlns:ns2="82004b42-5658-4a9a-82e6-3d0a413ed0f4" xmlns:ns3="3f7166e6-3b63-4467-8bf7-478c0ef8d261" targetNamespace="http://schemas.microsoft.com/office/2006/metadata/properties" ma:root="true" ma:fieldsID="996cc9c7a0c220adab9d55eb70a9cf57" ns2:_="" ns3:_="">
    <xsd:import namespace="82004b42-5658-4a9a-82e6-3d0a413ed0f4"/>
    <xsd:import namespace="3f7166e6-3b63-4467-8bf7-478c0ef8d2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04b42-5658-4a9a-82e6-3d0a413ed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a" ma:readOnly="false" ma:fieldId="{5cf76f15-5ced-4ddc-b409-7134ff3c332f}" ma:taxonomyMulti="true" ma:sspId="6c0d90c6-5e6a-448a-8a76-ecfc1ec5e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166e6-3b63-4467-8bf7-478c0ef8d2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5e6c0fe-8c49-4291-8748-e0b67c069217}" ma:internalName="TaxCatchAll" ma:showField="CatchAllData" ma:web="3f7166e6-3b63-4467-8bf7-478c0ef8d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85E2F-3E38-4B26-B17A-2C8739C220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BADB53-9C92-47D1-87B5-BA353AF3FE84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f7166e6-3b63-4467-8bf7-478c0ef8d261"/>
    <ds:schemaRef ds:uri="82004b42-5658-4a9a-82e6-3d0a413ed0f4"/>
  </ds:schemaRefs>
</ds:datastoreItem>
</file>

<file path=customXml/itemProps3.xml><?xml version="1.0" encoding="utf-8"?>
<ds:datastoreItem xmlns:ds="http://schemas.openxmlformats.org/officeDocument/2006/customXml" ds:itemID="{596BB45D-FF7F-48C7-B1FC-196B13E872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04b42-5658-4a9a-82e6-3d0a413ed0f4"/>
    <ds:schemaRef ds:uri="3f7166e6-3b63-4467-8bf7-478c0ef8d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501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Candara</vt:lpstr>
      <vt:lpstr>Times New Roman</vt:lpstr>
      <vt:lpstr>Larissa</vt:lpstr>
      <vt:lpstr>Benutzerdefiniertes Design</vt:lpstr>
      <vt:lpstr>PowerPoint Presentation</vt:lpstr>
      <vt:lpstr>Danube Region Journey Planner (DRJP) App</vt:lpstr>
      <vt:lpstr>Result: 8 key features for multimodal,  cross-border journey planning (D.T2.1.1)</vt:lpstr>
      <vt:lpstr>Final selection</vt:lpstr>
      <vt:lpstr>Use-case and features</vt:lpstr>
      <vt:lpstr>Summary of key UI design issues (D.T2.5.1)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A.T2.1. Use case definition</dc:title>
  <dc:creator>Ľuboš Buzna</dc:creator>
  <cp:lastModifiedBy>Yannick Cornet</cp:lastModifiedBy>
  <cp:revision>22</cp:revision>
  <dcterms:created xsi:type="dcterms:W3CDTF">2021-02-05T07:52:03Z</dcterms:created>
  <dcterms:modified xsi:type="dcterms:W3CDTF">2022-11-16T11:01:53Z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0x010100822114F23AC6F149B2459426C1C7FE50</vt:lpwstr>
  </property>
  <property fmtid="{D5CDD505-2E9C-101B-9397-08002B2CF9AE}" pid="3" name="MediaServiceImageTags">
    <vt:lpwstr/>
  </property>
</Properties>
</file>