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505" r:id="rId3"/>
    <p:sldId id="598" r:id="rId4"/>
    <p:sldId id="555" r:id="rId5"/>
    <p:sldId id="599" r:id="rId6"/>
    <p:sldId id="565" r:id="rId7"/>
    <p:sldId id="605" r:id="rId8"/>
    <p:sldId id="578" r:id="rId9"/>
    <p:sldId id="582" r:id="rId10"/>
    <p:sldId id="601" r:id="rId11"/>
    <p:sldId id="586" r:id="rId12"/>
    <p:sldId id="602" r:id="rId13"/>
    <p:sldId id="587" r:id="rId14"/>
    <p:sldId id="603" r:id="rId15"/>
    <p:sldId id="604" r:id="rId16"/>
    <p:sldId id="551" r:id="rId17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gena Zsolt" initials="SZ" lastIdx="2" clrIdx="0">
    <p:extLst>
      <p:ext uri="{19B8F6BF-5375-455C-9EA6-DF929625EA0E}">
        <p15:presenceInfo xmlns:p15="http://schemas.microsoft.com/office/powerpoint/2012/main" userId="S-1-5-21-28425490-2606600556-2949437361-1539" providerId="AD"/>
      </p:ext>
    </p:extLst>
  </p:cmAuthor>
  <p:cmAuthor id="2" name="Stegena Zsolt - Nemzeti Mobilfizetési Zrt." initials="SZ-NMZ" lastIdx="1" clrIdx="1">
    <p:extLst>
      <p:ext uri="{19B8F6BF-5375-455C-9EA6-DF929625EA0E}">
        <p15:presenceInfo xmlns:p15="http://schemas.microsoft.com/office/powerpoint/2012/main" userId="Stegena Zsolt - Nemzeti Mobilfizetési Zrt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C711"/>
    <a:srgbClr val="FFFFFF"/>
    <a:srgbClr val="FFDB43"/>
    <a:srgbClr val="FFFF00"/>
    <a:srgbClr val="216543"/>
    <a:srgbClr val="FFEA93"/>
    <a:srgbClr val="F79B4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1" autoAdjust="0"/>
    <p:restoredTop sz="93979" autoAdjust="0"/>
  </p:normalViewPr>
  <p:slideViewPr>
    <p:cSldViewPr>
      <p:cViewPr varScale="1">
        <p:scale>
          <a:sx n="118" d="100"/>
          <a:sy n="118" d="100"/>
        </p:scale>
        <p:origin x="509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3570" y="78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E26A7-5B6F-49EC-ADB6-1372EAB2A312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09018-8E0F-41D1-A7A0-DB26B779D49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0046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662C7-2CDE-45C5-B110-872EAB1695A6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47C71-C7BF-4C62-ACB9-06A6FC8C4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64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541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126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999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938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808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543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36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721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08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310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658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7C71-C7BF-4C62-ACB9-06A6FC8C4C9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132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k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450" y="2683555"/>
            <a:ext cx="4333550" cy="417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7787358" y="2609528"/>
            <a:ext cx="4404642" cy="4248472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Formatvorlage</a:t>
            </a:r>
            <a:r>
              <a:rPr lang="en-GB" dirty="0"/>
              <a:t> des </a:t>
            </a:r>
            <a:r>
              <a:rPr lang="en-GB" dirty="0" err="1"/>
              <a:t>Untertitelmasters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9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744" y="976412"/>
            <a:ext cx="7610936" cy="5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833" y="620688"/>
            <a:ext cx="4829719" cy="265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8784299" y="6400413"/>
            <a:ext cx="284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Stream of Cooperation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07950"/>
            <a:ext cx="3735356" cy="1520850"/>
          </a:xfrm>
          <a:prstGeom prst="rect">
            <a:avLst/>
          </a:prstGeom>
        </p:spPr>
      </p:pic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SCOM Meeting, February 9</a:t>
            </a:r>
            <a:r>
              <a:rPr lang="en-US" baseline="30000" dirty="0"/>
              <a:t>th</a:t>
            </a:r>
            <a:r>
              <a:rPr lang="en-US" dirty="0"/>
              <a:t> 2021, Online</a:t>
            </a:r>
          </a:p>
        </p:txBody>
      </p:sp>
    </p:spTree>
    <p:extLst>
      <p:ext uri="{BB962C8B-B14F-4D97-AF65-F5344CB8AC3E}">
        <p14:creationId xmlns:p14="http://schemas.microsoft.com/office/powerpoint/2010/main" val="159767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6322713"/>
          </a:xfrm>
        </p:spPr>
        <p:txBody>
          <a:bodyPr vert="eaVert"/>
          <a:lstStyle/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415480" y="274639"/>
            <a:ext cx="7220520" cy="63227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10" name="Fußzeilenplatzhalter 4"/>
          <p:cNvSpPr txBox="1">
            <a:spLocks/>
          </p:cNvSpPr>
          <p:nvPr userDrawn="1"/>
        </p:nvSpPr>
        <p:spPr>
          <a:xfrm rot="5400000">
            <a:off x="-1376004" y="2077678"/>
            <a:ext cx="3874444" cy="268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Title of meeting, date, location – edit in master</a:t>
            </a:r>
            <a:endParaRPr lang="en-GB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16005" y="5299834"/>
            <a:ext cx="1844179" cy="75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8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C49-2C75-4D5A-AF20-014CE9B0D8DD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8485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C49-2C75-4D5A-AF20-014CE9B0D8DD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6226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C49-2C75-4D5A-AF20-014CE9B0D8DD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5228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C49-2C75-4D5A-AF20-014CE9B0D8DD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2012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C49-2C75-4D5A-AF20-014CE9B0D8DD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5513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C49-2C75-4D5A-AF20-014CE9B0D8DD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2117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C49-2C75-4D5A-AF20-014CE9B0D8DD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82545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C49-2C75-4D5A-AF20-014CE9B0D8DD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43713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C49-2C75-4D5A-AF20-014CE9B0D8DD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81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244047"/>
            <a:ext cx="1844179" cy="75085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0282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en-US" dirty="0"/>
              <a:t>Ten years of ITS Directive: Joint technical workshop of CROCODILE 3, FRAME NEXT and OJP4Danube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064" y="-18077"/>
            <a:ext cx="7610936" cy="97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7"/>
          <p:cNvSpPr txBox="1"/>
          <p:nvPr userDrawn="1"/>
        </p:nvSpPr>
        <p:spPr>
          <a:xfrm>
            <a:off x="8784299" y="6400413"/>
            <a:ext cx="284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Stream of Cooperation</a:t>
            </a:r>
          </a:p>
        </p:txBody>
      </p:sp>
    </p:spTree>
    <p:extLst>
      <p:ext uri="{BB962C8B-B14F-4D97-AF65-F5344CB8AC3E}">
        <p14:creationId xmlns:p14="http://schemas.microsoft.com/office/powerpoint/2010/main" val="23861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C49-2C75-4D5A-AF20-014CE9B0D8DD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6331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C49-2C75-4D5A-AF20-014CE9B0D8DD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636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450" y="2683555"/>
            <a:ext cx="4333550" cy="417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8"/>
          <p:cNvSpPr/>
          <p:nvPr userDrawn="1"/>
        </p:nvSpPr>
        <p:spPr>
          <a:xfrm>
            <a:off x="7787358" y="2609528"/>
            <a:ext cx="4404642" cy="4248472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0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en-US" dirty="0"/>
              <a:t>Ten years of ITS Directive: Joint technical workshop of CROCODILE 3, FRAME NEXT and OJP4Danube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784299" y="6400413"/>
            <a:ext cx="284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Stream of Cooperation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07950"/>
            <a:ext cx="3735356" cy="152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92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244047"/>
            <a:ext cx="1844179" cy="750857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0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en-US" dirty="0"/>
              <a:t>Ten years of ITS Directive: Joint technical workshop of CROCODILE 3, FRAME NEXT and OJP4Danube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70993"/>
            <a:ext cx="10969793" cy="7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/>
          <p:nvPr userDrawn="1"/>
        </p:nvSpPr>
        <p:spPr>
          <a:xfrm>
            <a:off x="8784299" y="6400413"/>
            <a:ext cx="284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Stream of Cooperation</a:t>
            </a:r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0282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5949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244047"/>
            <a:ext cx="1844179" cy="750857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0" cy="365125"/>
          </a:xfrm>
        </p:spPr>
        <p:txBody>
          <a:bodyPr/>
          <a:lstStyle/>
          <a:p>
            <a:r>
              <a:rPr lang="en-GB" dirty="0"/>
              <a:t>Title of meeting, date, location – edit in master</a:t>
            </a:r>
          </a:p>
        </p:txBody>
      </p:sp>
      <p:pic>
        <p:nvPicPr>
          <p:cNvPr id="12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39449"/>
            <a:ext cx="10969793" cy="7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0282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14" name="TextBox 7"/>
          <p:cNvSpPr txBox="1"/>
          <p:nvPr userDrawn="1"/>
        </p:nvSpPr>
        <p:spPr>
          <a:xfrm>
            <a:off x="8784299" y="6400413"/>
            <a:ext cx="284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Stream of Cooperation</a:t>
            </a:r>
          </a:p>
        </p:txBody>
      </p:sp>
    </p:spTree>
    <p:extLst>
      <p:ext uri="{BB962C8B-B14F-4D97-AF65-F5344CB8AC3E}">
        <p14:creationId xmlns:p14="http://schemas.microsoft.com/office/powerpoint/2010/main" val="412797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0" cy="365125"/>
          </a:xfrm>
        </p:spPr>
        <p:txBody>
          <a:bodyPr/>
          <a:lstStyle/>
          <a:p>
            <a:r>
              <a:rPr lang="en-GB" dirty="0"/>
              <a:t>Title of meeting, date, location – edit in master</a:t>
            </a:r>
          </a:p>
        </p:txBody>
      </p:sp>
      <p:sp>
        <p:nvSpPr>
          <p:cNvPr id="4" name="TextBox 7"/>
          <p:cNvSpPr txBox="1"/>
          <p:nvPr userDrawn="1"/>
        </p:nvSpPr>
        <p:spPr>
          <a:xfrm>
            <a:off x="8784299" y="6400413"/>
            <a:ext cx="284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Stream of Cooperation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0282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244047"/>
            <a:ext cx="1844179" cy="75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5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1556792"/>
            <a:ext cx="6815667" cy="456937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556792"/>
            <a:ext cx="4011084" cy="4569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0" cy="365125"/>
          </a:xfrm>
        </p:spPr>
        <p:txBody>
          <a:bodyPr/>
          <a:lstStyle/>
          <a:p>
            <a:r>
              <a:rPr lang="en-GB" dirty="0"/>
              <a:t>Title of meeting, date, location – edit in master</a:t>
            </a:r>
          </a:p>
        </p:txBody>
      </p:sp>
      <p:sp>
        <p:nvSpPr>
          <p:cNvPr id="7" name="TextBox 7"/>
          <p:cNvSpPr txBox="1"/>
          <p:nvPr userDrawn="1"/>
        </p:nvSpPr>
        <p:spPr>
          <a:xfrm>
            <a:off x="8784299" y="6400413"/>
            <a:ext cx="284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Stream of Cooperation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244047"/>
            <a:ext cx="1844179" cy="750857"/>
          </a:xfrm>
          <a:prstGeom prst="rect">
            <a:avLst/>
          </a:prstGeom>
        </p:spPr>
      </p:pic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0282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9995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0" cy="365125"/>
          </a:xfrm>
        </p:spPr>
        <p:txBody>
          <a:bodyPr/>
          <a:lstStyle/>
          <a:p>
            <a:r>
              <a:rPr lang="en-GB" dirty="0"/>
              <a:t>Title of meeting, date, location – edit in master</a:t>
            </a:r>
          </a:p>
        </p:txBody>
      </p:sp>
      <p:sp>
        <p:nvSpPr>
          <p:cNvPr id="7" name="TextBox 7"/>
          <p:cNvSpPr txBox="1"/>
          <p:nvPr userDrawn="1"/>
        </p:nvSpPr>
        <p:spPr>
          <a:xfrm>
            <a:off x="8784299" y="6400413"/>
            <a:ext cx="284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Stream of Cooperation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244047"/>
            <a:ext cx="1844179" cy="75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1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415480" y="270305"/>
            <a:ext cx="9001000" cy="632704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 rot="5400000">
            <a:off x="-1376004" y="2077678"/>
            <a:ext cx="3874444" cy="268363"/>
          </a:xfrm>
        </p:spPr>
        <p:txBody>
          <a:bodyPr/>
          <a:lstStyle/>
          <a:p>
            <a:r>
              <a:rPr lang="en-GB" dirty="0"/>
              <a:t>Title of meeting, date, location – edit in master</a:t>
            </a: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 rot="5400000">
            <a:off x="8029940" y="2862328"/>
            <a:ext cx="6327047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16005" y="5299834"/>
            <a:ext cx="1844179" cy="75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06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09600" y="6356351"/>
            <a:ext cx="741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Title of meeting, date, location – edit in master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220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ADC49-2C75-4D5A-AF20-014CE9B0D8DD}" type="datetimeFigureOut">
              <a:rPr lang="de-AT" smtClean="0"/>
              <a:t>17.11.2022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038A2-76D3-45CB-B63A-644D3244CFF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545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terdelic@fpz.unizg.h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jp4danube-edu.net/courses/multi-modal-distributed-open-journey-planner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jp4danube-edu.net/courses/multi-modal-distributed-open-journey-planner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60512" y="3429000"/>
            <a:ext cx="10670976" cy="1752600"/>
          </a:xfrm>
        </p:spPr>
        <p:txBody>
          <a:bodyPr>
            <a:noAutofit/>
          </a:bodyPr>
          <a:lstStyle/>
          <a:p>
            <a:r>
              <a:rPr lang="hr-HR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1st Workshop on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Knowledge </a:t>
            </a:r>
            <a:r>
              <a:rPr lang="hr-HR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T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ransfer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 to Western Balkan Countries</a:t>
            </a: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2" name="Untertitel 2">
            <a:extLst>
              <a:ext uri="{FF2B5EF4-FFF2-40B4-BE49-F238E27FC236}">
                <a16:creationId xmlns:a16="http://schemas.microsoft.com/office/drawing/2014/main" id="{1AADEFAC-0920-BCF9-DFD3-1ED356016979}"/>
              </a:ext>
            </a:extLst>
          </p:cNvPr>
          <p:cNvSpPr txBox="1">
            <a:spLocks/>
          </p:cNvSpPr>
          <p:nvPr/>
        </p:nvSpPr>
        <p:spPr>
          <a:xfrm>
            <a:off x="839416" y="2132856"/>
            <a:ext cx="10670976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Dissemination of the OJP in the academic community</a:t>
            </a:r>
            <a:r>
              <a:rPr lang="hr-HR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and a</a:t>
            </a:r>
            <a:r>
              <a:rPr lang="en-US" sz="4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cademic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course on OJP</a:t>
            </a:r>
          </a:p>
        </p:txBody>
      </p:sp>
    </p:spTree>
    <p:extLst>
      <p:ext uri="{BB962C8B-B14F-4D97-AF65-F5344CB8AC3E}">
        <p14:creationId xmlns:p14="http://schemas.microsoft.com/office/powerpoint/2010/main" val="258411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Exploitation plan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pPr>
              <a:spcAft>
                <a:spcPts val="600"/>
              </a:spcAft>
            </a:pPr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/>
              <a:t>The course can easily be customized in terms of duration time, content and the course difficulty level</a:t>
            </a:r>
            <a:endParaRPr lang="hr-HR" dirty="0"/>
          </a:p>
          <a:p>
            <a:r>
              <a:rPr lang="en-GB" dirty="0"/>
              <a:t>Currently, the developed online course is suitable for the enrolment of English-speaking students</a:t>
            </a:r>
            <a:endParaRPr lang="hr-HR" dirty="0"/>
          </a:p>
          <a:p>
            <a:r>
              <a:rPr lang="hr-HR" dirty="0"/>
              <a:t>A</a:t>
            </a:r>
            <a:r>
              <a:rPr lang="en-GB" dirty="0" err="1"/>
              <a:t>cademic</a:t>
            </a:r>
            <a:r>
              <a:rPr lang="en-GB" dirty="0"/>
              <a:t> </a:t>
            </a:r>
            <a:r>
              <a:rPr lang="hr-HR" dirty="0"/>
              <a:t>community </a:t>
            </a:r>
          </a:p>
          <a:p>
            <a:pPr lvl="1"/>
            <a:r>
              <a:rPr lang="hr-HR" dirty="0"/>
              <a:t>T</a:t>
            </a:r>
            <a:r>
              <a:rPr lang="en-GB" dirty="0"/>
              <a:t>o integrate the course and outcomes of the course within the institutions’ study programs, highlighting the importance of more sustainable transport</a:t>
            </a:r>
            <a:endParaRPr lang="hr-HR" dirty="0"/>
          </a:p>
          <a:p>
            <a:r>
              <a:rPr lang="hr-HR" dirty="0"/>
              <a:t>O</a:t>
            </a:r>
            <a:r>
              <a:rPr lang="en-GB" dirty="0" err="1"/>
              <a:t>nline</a:t>
            </a:r>
            <a:r>
              <a:rPr lang="en-GB" dirty="0"/>
              <a:t> webinar tool</a:t>
            </a:r>
            <a:endParaRPr lang="hr-HR" dirty="0"/>
          </a:p>
          <a:p>
            <a:pPr lvl="1"/>
            <a:r>
              <a:rPr lang="hr-HR" dirty="0"/>
              <a:t>W</a:t>
            </a:r>
            <a:r>
              <a:rPr lang="en-GB" dirty="0"/>
              <a:t>here the know-how knowledge on multi-modal distributed open journey planners is transferred from OJP4Danube project partners to any interested party</a:t>
            </a:r>
            <a:endParaRPr lang="hr-HR" dirty="0"/>
          </a:p>
          <a:p>
            <a:pPr lvl="1"/>
            <a:r>
              <a:rPr lang="hr-HR" dirty="0"/>
              <a:t>C</a:t>
            </a:r>
            <a:r>
              <a:rPr lang="en-GB" dirty="0" err="1"/>
              <a:t>reated</a:t>
            </a:r>
            <a:r>
              <a:rPr lang="en-GB" dirty="0"/>
              <a:t> online available PowerPoint lessons and videos can be used without the need for a user to take the </a:t>
            </a:r>
            <a:r>
              <a:rPr lang="en-GB" sz="2900" dirty="0"/>
              <a:t>quizzes</a:t>
            </a:r>
            <a:endParaRPr lang="hr-HR" sz="2900" dirty="0"/>
          </a:p>
          <a:p>
            <a:r>
              <a:rPr lang="en-GB" sz="3300" dirty="0"/>
              <a:t>After the project closure</a:t>
            </a:r>
            <a:endParaRPr lang="hr-HR" sz="3300" dirty="0"/>
          </a:p>
          <a:p>
            <a:pPr lvl="1"/>
            <a:r>
              <a:rPr lang="hr-HR" sz="2900" dirty="0"/>
              <a:t>The course can</a:t>
            </a:r>
            <a:r>
              <a:rPr lang="en-GB" sz="2900" dirty="0"/>
              <a:t> be used for the dissemination of the project know-how to any interested party </a:t>
            </a:r>
            <a:endParaRPr lang="hr-HR" sz="2900" dirty="0"/>
          </a:p>
          <a:p>
            <a:pPr lvl="1"/>
            <a:r>
              <a:rPr lang="en-GB" sz="2900" dirty="0"/>
              <a:t>The long-term project results may eventually lead to the OJP API-based journey planners on a European-wide network of open journey planning information systems, where a developed course could act as a stepping stone that contains aggregated and informative content on the OJP concept and implementation</a:t>
            </a:r>
            <a:endParaRPr lang="hr-HR" sz="2900" dirty="0"/>
          </a:p>
          <a:p>
            <a:pPr lvl="1"/>
            <a:r>
              <a:rPr lang="en-GB" sz="2900" dirty="0"/>
              <a:t>The developed course will be active for at least four years after the project closure, which is ensured by the ojp4danube-edu.net internet domain that is secured for that </a:t>
            </a:r>
            <a:r>
              <a:rPr lang="en-GB" sz="2900" dirty="0" err="1"/>
              <a:t>perio</a:t>
            </a:r>
            <a:r>
              <a:rPr lang="hr-HR" sz="29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64737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6814" y="2276872"/>
            <a:ext cx="10363200" cy="352839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Dissemination within academic community</a:t>
            </a: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89131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/>
              <a:t>Lectures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err="1"/>
              <a:t>Four</a:t>
            </a:r>
            <a:r>
              <a:rPr lang="hr-HR" sz="2800" dirty="0"/>
              <a:t> </a:t>
            </a:r>
            <a:r>
              <a:rPr lang="en-GB" sz="2800" dirty="0"/>
              <a:t>lectures on the topics related to the concept of distributed multi-modal OJP </a:t>
            </a:r>
            <a:endParaRPr lang="hr-HR" sz="2800" dirty="0"/>
          </a:p>
          <a:p>
            <a:pPr lvl="1"/>
            <a:r>
              <a:rPr lang="hr-HR" sz="2400" dirty="0"/>
              <a:t>Faculty of Transport and Traffic Sciences, University of Zagreb</a:t>
            </a:r>
          </a:p>
          <a:p>
            <a:pPr lvl="1"/>
            <a:r>
              <a:rPr lang="hr-HR" sz="2400" dirty="0"/>
              <a:t>Courses: Intelligent  Transport Systems I and Intelligent  Transport Systems II</a:t>
            </a:r>
          </a:p>
          <a:p>
            <a:pPr marL="971550" lvl="1" indent="-514350">
              <a:buFont typeface="+mj-lt"/>
              <a:buAutoNum type="arabicPeriod"/>
            </a:pPr>
            <a:endParaRPr lang="hr-HR" sz="2400" dirty="0"/>
          </a:p>
        </p:txBody>
      </p:sp>
      <p:pic>
        <p:nvPicPr>
          <p:cNvPr id="5" name="Picture 4" descr="https://www.fpz.unizg.hr/OJP4Danube/wp-content/uploads/2022/05/Classroom-1024x57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3715995"/>
            <a:ext cx="3845476" cy="1960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s://www.fpz.unizg.hr/OJP4Danube/wp-content/uploads/2022/05/20220523_140247-1-scaled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3645024"/>
            <a:ext cx="3456384" cy="23909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191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/>
              <a:t>Proposed academic course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T</a:t>
            </a:r>
            <a:r>
              <a:rPr lang="en-GB" sz="2400" dirty="0"/>
              <a:t>he ZITS project partners proposed a new course titled “Multi-Modal Distributed Open Journey Planners” within the currently developing new study program and curriculum at the Faculty of Transport and Traffic Science</a:t>
            </a:r>
            <a:endParaRPr lang="hr-HR" sz="2400" dirty="0"/>
          </a:p>
          <a:p>
            <a:r>
              <a:rPr lang="en-US" sz="2400" dirty="0"/>
              <a:t>The materials for the proposed course are directly adopted from the developed online </a:t>
            </a:r>
            <a:r>
              <a:rPr lang="en-US" sz="2400" dirty="0" err="1"/>
              <a:t>cours</a:t>
            </a:r>
            <a:r>
              <a:rPr lang="hr-HR" sz="2400" dirty="0"/>
              <a:t>e</a:t>
            </a:r>
          </a:p>
          <a:p>
            <a:r>
              <a:rPr lang="en-US" sz="2400" dirty="0"/>
              <a:t>The proposed academic course will primarily be held in the Croatian language, but it will also be open </a:t>
            </a:r>
            <a:r>
              <a:rPr lang="hr-HR" sz="2400" dirty="0"/>
              <a:t>to </a:t>
            </a:r>
            <a:r>
              <a:rPr lang="en-US" sz="2400" dirty="0"/>
              <a:t>the foreign students</a:t>
            </a:r>
            <a:endParaRPr lang="hr-HR" sz="2400" dirty="0"/>
          </a:p>
          <a:p>
            <a:r>
              <a:rPr lang="en-US" sz="2400" dirty="0"/>
              <a:t>The proposed course consists of a detailed syllabus which contains information about the teachers, ECTS, hours of lectures and seminars, learning outcomes, course objectives, student evaluation methods, detailed course topics (15), etc.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21611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02824" cy="1143000"/>
          </a:xfrm>
        </p:spPr>
        <p:txBody>
          <a:bodyPr anchor="ctr">
            <a:normAutofit/>
          </a:bodyPr>
          <a:lstStyle/>
          <a:p>
            <a:r>
              <a:rPr lang="hr-HR" dirty="0"/>
              <a:t>Proposed academic course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3E9B2B-C14B-70BA-337A-C4369EAC0E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849" y="1600201"/>
            <a:ext cx="8962301" cy="4525963"/>
          </a:xfrm>
          <a:prstGeom prst="rect">
            <a:avLst/>
          </a:prstGeom>
          <a:noFill/>
        </p:spPr>
      </p:pic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 anchor="ctr">
            <a:normAutofit/>
          </a:bodyPr>
          <a:lstStyle>
            <a:lvl1pPr>
              <a:defRPr lang="en-GB" sz="1400" smtClean="0">
                <a:effectLst/>
              </a:defRPr>
            </a:lvl1pPr>
          </a:lstStyle>
          <a:p>
            <a:pPr>
              <a:spcAft>
                <a:spcPts val="600"/>
              </a:spcAft>
            </a:pPr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86513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3754288" y="2835542"/>
            <a:ext cx="47525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7200" dirty="0" err="1">
                <a:solidFill>
                  <a:schemeClr val="tx2">
                    <a:lumMod val="75000"/>
                  </a:schemeClr>
                </a:solidFill>
              </a:rPr>
              <a:t>Thank</a:t>
            </a:r>
            <a:r>
              <a:rPr lang="de-AT" sz="7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de-AT" sz="7200" dirty="0" err="1">
                <a:solidFill>
                  <a:schemeClr val="tx2">
                    <a:lumMod val="75000"/>
                  </a:schemeClr>
                </a:solidFill>
              </a:rPr>
              <a:t>you</a:t>
            </a:r>
            <a:r>
              <a:rPr lang="de-AT" sz="7200" dirty="0">
                <a:solidFill>
                  <a:schemeClr val="tx2">
                    <a:lumMod val="75000"/>
                  </a:schemeClr>
                </a:solidFill>
              </a:rPr>
              <a:t>!</a:t>
            </a:r>
            <a:endParaRPr lang="hr-HR" sz="72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hr-HR" sz="1600" dirty="0">
                <a:solidFill>
                  <a:schemeClr val="tx2">
                    <a:lumMod val="75000"/>
                  </a:schemeClr>
                </a:solidFill>
                <a:hlinkClick r:id="rId3"/>
              </a:rPr>
              <a:t>terdelic@fpz.unizg.hr</a:t>
            </a:r>
            <a:endParaRPr lang="de-AT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pPr>
              <a:spcAft>
                <a:spcPts val="600"/>
              </a:spcAft>
            </a:pPr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50453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Objective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09600" y="1400811"/>
            <a:ext cx="10972800" cy="4525963"/>
          </a:xfrm>
        </p:spPr>
        <p:txBody>
          <a:bodyPr>
            <a:normAutofit/>
          </a:bodyPr>
          <a:lstStyle/>
          <a:p>
            <a:r>
              <a:rPr lang="hr-HR" sz="2800" dirty="0"/>
              <a:t>T</a:t>
            </a:r>
            <a:r>
              <a:rPr lang="en-US" sz="2800" dirty="0" err="1"/>
              <a:t>ransfer</a:t>
            </a:r>
            <a:r>
              <a:rPr lang="en-US" sz="2800" dirty="0"/>
              <a:t> the know-how </a:t>
            </a:r>
            <a:r>
              <a:rPr lang="hr-HR" sz="2800" dirty="0"/>
              <a:t>on OJP approach and standard </a:t>
            </a:r>
            <a:r>
              <a:rPr lang="en-US" sz="2800" dirty="0"/>
              <a:t>to future adopters and use it as input for</a:t>
            </a:r>
            <a:r>
              <a:rPr lang="hr-HR" sz="2800" dirty="0"/>
              <a:t> </a:t>
            </a:r>
            <a:r>
              <a:rPr lang="en-US" sz="2800" dirty="0"/>
              <a:t>educational as well as vocational training</a:t>
            </a:r>
            <a:endParaRPr lang="hr-HR" sz="2800" dirty="0"/>
          </a:p>
          <a:p>
            <a:pPr lvl="1"/>
            <a:r>
              <a:rPr lang="en-US" sz="2400" dirty="0"/>
              <a:t>Webinar</a:t>
            </a:r>
            <a:r>
              <a:rPr lang="hr-HR" sz="2400" dirty="0"/>
              <a:t>/academic course</a:t>
            </a:r>
            <a:r>
              <a:rPr lang="en-US" sz="2400" dirty="0"/>
              <a:t> on OJP and intermodal route planning</a:t>
            </a:r>
            <a:endParaRPr lang="hr-HR" sz="2400" dirty="0"/>
          </a:p>
          <a:p>
            <a:pPr lvl="1"/>
            <a:r>
              <a:rPr lang="hr-HR" sz="2400" dirty="0"/>
              <a:t>Dissemination within the academic community</a:t>
            </a:r>
          </a:p>
        </p:txBody>
      </p:sp>
    </p:spTree>
    <p:extLst>
      <p:ext uri="{BB962C8B-B14F-4D97-AF65-F5344CB8AC3E}">
        <p14:creationId xmlns:p14="http://schemas.microsoft.com/office/powerpoint/2010/main" val="404033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6814" y="2276872"/>
            <a:ext cx="10363200" cy="352839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/>
              <a:t>Webinar/Academic course on Open Journey Planning and intermodal route planning, including cycling</a:t>
            </a: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46071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Aim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09600" y="1400811"/>
            <a:ext cx="10972800" cy="4525963"/>
          </a:xfrm>
        </p:spPr>
        <p:txBody>
          <a:bodyPr>
            <a:normAutofit/>
          </a:bodyPr>
          <a:lstStyle/>
          <a:p>
            <a:r>
              <a:rPr lang="hr-HR" sz="2400" dirty="0"/>
              <a:t>T</a:t>
            </a:r>
            <a:r>
              <a:rPr lang="en-US" sz="2400" dirty="0" err="1"/>
              <a:t>ransfer</a:t>
            </a:r>
            <a:r>
              <a:rPr lang="en-US" sz="2400" dirty="0"/>
              <a:t> of knowledge on </a:t>
            </a:r>
            <a:endParaRPr lang="hr-HR" sz="2400" dirty="0"/>
          </a:p>
          <a:p>
            <a:pPr lvl="1"/>
            <a:r>
              <a:rPr lang="en-US" sz="2000" dirty="0"/>
              <a:t>OJP approach and standard</a:t>
            </a:r>
            <a:endParaRPr lang="hr-HR" sz="2000" dirty="0"/>
          </a:p>
          <a:p>
            <a:pPr lvl="1"/>
            <a:r>
              <a:rPr lang="hr-HR" sz="2000" dirty="0"/>
              <a:t>I</a:t>
            </a:r>
            <a:r>
              <a:rPr lang="en-US" sz="2000" dirty="0" err="1"/>
              <a:t>ntegration</a:t>
            </a:r>
            <a:r>
              <a:rPr lang="en-US" sz="2000" dirty="0"/>
              <a:t> of cycling information in multimodal trip planning needs</a:t>
            </a:r>
            <a:endParaRPr lang="hr-HR" sz="2000" dirty="0"/>
          </a:p>
          <a:p>
            <a:pPr lvl="1"/>
            <a:r>
              <a:rPr lang="hr-HR" sz="2000" dirty="0"/>
              <a:t>In</a:t>
            </a:r>
            <a:r>
              <a:rPr lang="en-US" sz="2000" dirty="0" err="1"/>
              <a:t>novative</a:t>
            </a:r>
            <a:r>
              <a:rPr lang="en-US" sz="2000" dirty="0"/>
              <a:t> approaches </a:t>
            </a:r>
            <a:endParaRPr lang="hr-HR" sz="2000" dirty="0"/>
          </a:p>
          <a:p>
            <a:pPr lvl="1"/>
            <a:r>
              <a:rPr lang="hr-HR" sz="2000" dirty="0"/>
              <a:t>T</a:t>
            </a:r>
            <a:r>
              <a:rPr lang="en-US" sz="2000" dirty="0"/>
              <a:t>he extension of existing public transport that are the foundation of OJP Standard</a:t>
            </a:r>
            <a:endParaRPr lang="hr-HR" sz="2000" dirty="0"/>
          </a:p>
          <a:p>
            <a:r>
              <a:rPr lang="hr-HR" sz="2400" dirty="0"/>
              <a:t>To whom?</a:t>
            </a:r>
          </a:p>
          <a:p>
            <a:pPr lvl="1"/>
            <a:r>
              <a:rPr lang="hr-H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tudents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possible future adopters</a:t>
            </a:r>
            <a:endParaRPr lang="hr-H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OJP implementers and developers</a:t>
            </a:r>
            <a:endParaRPr lang="hr-H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r-H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nfrastructure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(public) service providers</a:t>
            </a:r>
            <a:endParaRPr lang="hr-H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r-H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ocal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regional and national public authorities</a:t>
            </a:r>
            <a:endParaRPr lang="hr-H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r-H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igher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education and other institutions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75922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Technical</a:t>
            </a:r>
            <a:r>
              <a:rPr lang="hr-HR" dirty="0"/>
              <a:t> </a:t>
            </a:r>
            <a:r>
              <a:rPr lang="hr-HR" dirty="0" err="1"/>
              <a:t>background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design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09600" y="1400811"/>
            <a:ext cx="10972800" cy="4525963"/>
          </a:xfrm>
        </p:spPr>
        <p:txBody>
          <a:bodyPr>
            <a:normAutofit fontScale="92500" lnSpcReduction="20000"/>
          </a:bodyPr>
          <a:lstStyle/>
          <a:p>
            <a:r>
              <a:rPr lang="hr-HR" sz="2400" dirty="0"/>
              <a:t>WordPress</a:t>
            </a:r>
          </a:p>
          <a:p>
            <a:pPr lvl="1"/>
            <a:r>
              <a:rPr lang="hr-HR" sz="2400" dirty="0"/>
              <a:t>Learning Management System (LMS)</a:t>
            </a:r>
          </a:p>
          <a:p>
            <a:pPr lvl="2"/>
            <a:r>
              <a:rPr lang="hr-H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ability to create course-like content: lessons, quizzes, files, grades, media, etc</a:t>
            </a:r>
            <a:r>
              <a:rPr lang="hr-H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HR" sz="2000" dirty="0"/>
          </a:p>
          <a:p>
            <a:pPr lvl="1"/>
            <a:r>
              <a:rPr lang="hr-HR" sz="2400" dirty="0">
                <a:solidFill>
                  <a:srgbClr val="FF0000"/>
                </a:solidFill>
              </a:rPr>
              <a:t>LearnPress</a:t>
            </a:r>
            <a:r>
              <a:rPr lang="hr-HR" sz="2400" dirty="0"/>
              <a:t> </a:t>
            </a:r>
          </a:p>
          <a:p>
            <a:pPr lvl="2"/>
            <a:r>
              <a:rPr lang="hr-HR" sz="2000" dirty="0"/>
              <a:t>C</a:t>
            </a:r>
            <a:r>
              <a:rPr lang="en-US" sz="2000" dirty="0" err="1"/>
              <a:t>omprehensive</a:t>
            </a:r>
            <a:r>
              <a:rPr lang="en-US" sz="2000" dirty="0"/>
              <a:t> WordPress LMS Plugin</a:t>
            </a:r>
            <a:endParaRPr lang="hr-HR" sz="2000" dirty="0"/>
          </a:p>
          <a:p>
            <a:pPr lvl="2"/>
            <a:r>
              <a:rPr lang="hr-HR" sz="2100" dirty="0"/>
              <a:t>U</a:t>
            </a:r>
            <a:r>
              <a:rPr lang="en-US" sz="2100" dirty="0"/>
              <a:t>sed to easily create online courses with lessons and </a:t>
            </a:r>
            <a:r>
              <a:rPr lang="en-US" sz="2100" dirty="0" err="1"/>
              <a:t>quizze</a:t>
            </a:r>
            <a:r>
              <a:rPr lang="hr-HR" sz="2100" dirty="0"/>
              <a:t>s</a:t>
            </a:r>
          </a:p>
          <a:p>
            <a:pPr lvl="2"/>
            <a:r>
              <a:rPr lang="en-GB" sz="2100" dirty="0"/>
              <a:t>A user interface for online courses with several options</a:t>
            </a:r>
            <a:endParaRPr lang="hr-HR" sz="2100" dirty="0"/>
          </a:p>
          <a:p>
            <a:pPr lvl="2"/>
            <a:r>
              <a:rPr lang="en-GB" sz="2100" dirty="0"/>
              <a:t>Export and import </a:t>
            </a:r>
            <a:r>
              <a:rPr lang="en-GB" sz="2000" dirty="0"/>
              <a:t>courses to another website</a:t>
            </a:r>
            <a:endParaRPr lang="hr-HR" sz="2000" dirty="0"/>
          </a:p>
          <a:p>
            <a:pPr lvl="2"/>
            <a:r>
              <a:rPr lang="en-GB" sz="2000" dirty="0"/>
              <a:t>Manage course - statistics about the number of students, trends, etc.</a:t>
            </a:r>
            <a:endParaRPr lang="hr-HR" sz="2000" dirty="0"/>
          </a:p>
          <a:p>
            <a:pPr lvl="2"/>
            <a:r>
              <a:rPr lang="hr-HR" sz="2000" dirty="0"/>
              <a:t>Communication with students</a:t>
            </a:r>
          </a:p>
          <a:p>
            <a:pPr lvl="2"/>
            <a:r>
              <a:rPr lang="hr-HR" sz="2000" dirty="0"/>
              <a:t>Free</a:t>
            </a:r>
          </a:p>
          <a:p>
            <a:pPr lvl="1"/>
            <a:r>
              <a:rPr lang="hr-HR" sz="2400" dirty="0"/>
              <a:t>Language</a:t>
            </a:r>
          </a:p>
          <a:p>
            <a:pPr lvl="2"/>
            <a:r>
              <a:rPr lang="hr-HR" sz="2000" dirty="0"/>
              <a:t>English</a:t>
            </a:r>
          </a:p>
          <a:p>
            <a:pPr lvl="1"/>
            <a:r>
              <a:rPr lang="en-GB" sz="2000" dirty="0"/>
              <a:t>The </a:t>
            </a:r>
            <a:r>
              <a:rPr lang="hr-HR" sz="2000" dirty="0"/>
              <a:t>course </a:t>
            </a:r>
            <a:r>
              <a:rPr lang="en-GB" sz="2000" dirty="0"/>
              <a:t>is hosted on the website </a:t>
            </a:r>
            <a:r>
              <a:rPr lang="en-GB" sz="2000" u="sng" dirty="0">
                <a:hlinkClick r:id="rId3"/>
              </a:rPr>
              <a:t>ojp4danube-edu.net</a:t>
            </a:r>
            <a:endParaRPr lang="hr-HR" sz="1800" dirty="0"/>
          </a:p>
          <a:p>
            <a:pPr lvl="1"/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6570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Main course page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943575"/>
          </a:xfrm>
        </p:spPr>
        <p:txBody>
          <a:bodyPr>
            <a:normAutofit fontScale="55000" lnSpcReduction="20000"/>
          </a:bodyPr>
          <a:lstStyle/>
          <a:p>
            <a:r>
              <a:rPr lang="hr-HR" sz="3600" dirty="0"/>
              <a:t>Link - </a:t>
            </a:r>
            <a:r>
              <a:rPr lang="en-GB" sz="3200" dirty="0">
                <a:hlinkClick r:id="rId3"/>
              </a:rPr>
              <a:t>https://ojp4danube-edu.net/courses/multi-modal-distributed-open-journey-planners/</a:t>
            </a:r>
            <a:endParaRPr lang="hr-HR" sz="3200" dirty="0"/>
          </a:p>
          <a:p>
            <a:r>
              <a:rPr lang="en-GB" sz="3200" dirty="0"/>
              <a:t>Title</a:t>
            </a:r>
            <a:endParaRPr lang="hr-HR" sz="3200" dirty="0"/>
          </a:p>
          <a:p>
            <a:pPr lvl="0"/>
            <a:r>
              <a:rPr lang="en-GB" sz="3200" dirty="0"/>
              <a:t>Duration</a:t>
            </a:r>
            <a:r>
              <a:rPr lang="hr-HR" sz="3200" dirty="0"/>
              <a:t> - </a:t>
            </a:r>
            <a:r>
              <a:rPr lang="en-GB" sz="3200" dirty="0"/>
              <a:t>lifetime access is set</a:t>
            </a:r>
            <a:endParaRPr lang="hr-HR" sz="3200" dirty="0"/>
          </a:p>
          <a:p>
            <a:pPr lvl="0"/>
            <a:r>
              <a:rPr lang="en-GB" sz="3200" dirty="0"/>
              <a:t>Level </a:t>
            </a:r>
            <a:r>
              <a:rPr lang="hr-HR" sz="3200" dirty="0"/>
              <a:t> - </a:t>
            </a:r>
            <a:r>
              <a:rPr lang="en-GB" sz="3200" dirty="0"/>
              <a:t>beginner</a:t>
            </a:r>
            <a:endParaRPr lang="hr-HR" sz="3200" dirty="0"/>
          </a:p>
          <a:p>
            <a:pPr lvl="0"/>
            <a:r>
              <a:rPr lang="en-GB" sz="3200" dirty="0"/>
              <a:t>Requirements</a:t>
            </a:r>
            <a:endParaRPr lang="hr-HR" sz="3200" dirty="0"/>
          </a:p>
          <a:p>
            <a:pPr lvl="0"/>
            <a:r>
              <a:rPr lang="en-GB" sz="3200" dirty="0"/>
              <a:t>Features</a:t>
            </a:r>
            <a:endParaRPr lang="hr-HR" sz="3200" dirty="0"/>
          </a:p>
          <a:p>
            <a:pPr lvl="0"/>
            <a:r>
              <a:rPr lang="en-GB" sz="3200" dirty="0"/>
              <a:t>Targeted audiences</a:t>
            </a:r>
            <a:endParaRPr lang="hr-HR" sz="3200" dirty="0"/>
          </a:p>
          <a:p>
            <a:pPr lvl="0"/>
            <a:r>
              <a:rPr lang="en-GB" sz="3200" dirty="0"/>
              <a:t>Overview</a:t>
            </a:r>
            <a:r>
              <a:rPr lang="hr-HR" sz="3200" dirty="0"/>
              <a:t> - c</a:t>
            </a:r>
            <a:r>
              <a:rPr lang="en-GB" sz="3200" dirty="0" err="1"/>
              <a:t>ourse</a:t>
            </a:r>
            <a:r>
              <a:rPr lang="en-GB" sz="3200" dirty="0"/>
              <a:t> objectives</a:t>
            </a:r>
            <a:r>
              <a:rPr lang="hr-HR" sz="3200" dirty="0"/>
              <a:t>, c</a:t>
            </a:r>
            <a:r>
              <a:rPr lang="en-GB" sz="3200" dirty="0" err="1"/>
              <a:t>ourse</a:t>
            </a:r>
            <a:r>
              <a:rPr lang="en-GB" sz="3200" dirty="0"/>
              <a:t> teachers</a:t>
            </a:r>
            <a:r>
              <a:rPr lang="hr-HR" sz="3200" dirty="0"/>
              <a:t> and l</a:t>
            </a:r>
            <a:r>
              <a:rPr lang="en-GB" sz="3200" dirty="0"/>
              <a:t>earning outcomes</a:t>
            </a:r>
            <a:endParaRPr lang="hr-HR" sz="3200" dirty="0"/>
          </a:p>
          <a:p>
            <a:pPr lvl="0"/>
            <a:r>
              <a:rPr lang="hr-HR" sz="3200" dirty="0"/>
              <a:t>Developed as a part of </a:t>
            </a:r>
            <a:r>
              <a:rPr lang="en-GB" sz="3200" dirty="0"/>
              <a:t>Interreg project OJP4Danube.</a:t>
            </a:r>
            <a:endParaRPr lang="hr-HR" sz="3200" dirty="0"/>
          </a:p>
          <a:p>
            <a:pPr lvl="0"/>
            <a:r>
              <a:rPr lang="hr-HR" sz="3200" dirty="0"/>
              <a:t>Li</a:t>
            </a:r>
            <a:r>
              <a:rPr lang="en-GB" sz="3200" dirty="0"/>
              <a:t>censed under a Creative Commons Attribution-</a:t>
            </a:r>
            <a:r>
              <a:rPr lang="en-GB" sz="3200" dirty="0" err="1"/>
              <a:t>NonCommercial</a:t>
            </a:r>
            <a:r>
              <a:rPr lang="en-GB" sz="3200" dirty="0"/>
              <a:t>-</a:t>
            </a:r>
            <a:r>
              <a:rPr lang="en-GB" sz="3200" dirty="0" err="1"/>
              <a:t>NoDerivatives</a:t>
            </a:r>
            <a:r>
              <a:rPr lang="en-GB" sz="3200" dirty="0"/>
              <a:t> 4.0 International License</a:t>
            </a:r>
            <a:endParaRPr lang="hr-HR" sz="3200" dirty="0"/>
          </a:p>
          <a:p>
            <a:pPr lvl="0"/>
            <a:r>
              <a:rPr lang="hr-HR" sz="3200" dirty="0"/>
              <a:t>C</a:t>
            </a:r>
            <a:r>
              <a:rPr lang="en-GB" sz="3200" dirty="0" err="1"/>
              <a:t>omment</a:t>
            </a:r>
            <a:endParaRPr lang="hr-HR" sz="3200" dirty="0"/>
          </a:p>
          <a:p>
            <a:pPr lvl="0"/>
            <a:r>
              <a:rPr lang="en-GB" sz="3200" dirty="0"/>
              <a:t>Curriculum – seven sections, lessons, quizzes, questions, etc.</a:t>
            </a:r>
            <a:endParaRPr lang="hr-HR" sz="3200" dirty="0"/>
          </a:p>
          <a:p>
            <a:pPr lvl="0"/>
            <a:r>
              <a:rPr lang="hr-HR" sz="3200" dirty="0"/>
              <a:t>Unlimited</a:t>
            </a:r>
            <a:r>
              <a:rPr lang="en-GB" sz="3200" dirty="0"/>
              <a:t> number of students</a:t>
            </a:r>
            <a:endParaRPr lang="hr-HR" sz="3200" dirty="0"/>
          </a:p>
          <a:p>
            <a:pPr lvl="0"/>
            <a:r>
              <a:rPr lang="en-GB" sz="3200" dirty="0"/>
              <a:t>Re-take course</a:t>
            </a:r>
            <a:r>
              <a:rPr lang="hr-HR" sz="3200" dirty="0"/>
              <a:t> - unlimited</a:t>
            </a:r>
          </a:p>
          <a:p>
            <a:pPr lvl="0"/>
            <a:r>
              <a:rPr lang="en-GB" sz="3200" dirty="0"/>
              <a:t>Pricing</a:t>
            </a:r>
            <a:r>
              <a:rPr lang="hr-HR" sz="3200" dirty="0"/>
              <a:t> - f</a:t>
            </a:r>
            <a:r>
              <a:rPr lang="en-GB" sz="3200" dirty="0" err="1"/>
              <a:t>ree</a:t>
            </a:r>
            <a:endParaRPr lang="hr-HR" sz="3200" dirty="0"/>
          </a:p>
          <a:p>
            <a:pPr lvl="0"/>
            <a:r>
              <a:rPr lang="en-GB" sz="3200" dirty="0"/>
              <a:t>Evaluation - by the number of quizzes passed per total number of quizzes</a:t>
            </a:r>
            <a:endParaRPr lang="hr-HR" sz="3200" dirty="0"/>
          </a:p>
          <a:p>
            <a:pPr lvl="0"/>
            <a:r>
              <a:rPr lang="en-GB" sz="3200" dirty="0"/>
              <a:t>Passing grade</a:t>
            </a:r>
            <a:r>
              <a:rPr lang="hr-HR" sz="3200" dirty="0"/>
              <a:t> - </a:t>
            </a:r>
            <a:r>
              <a:rPr lang="en-GB" sz="3200" dirty="0"/>
              <a:t>60%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421324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Lesson</a:t>
            </a:r>
            <a:r>
              <a:rPr lang="hr-HR" dirty="0"/>
              <a:t> </a:t>
            </a:r>
            <a:r>
              <a:rPr lang="hr-HR" dirty="0" err="1"/>
              <a:t>page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dirty="0"/>
              <a:t>Title </a:t>
            </a:r>
            <a:endParaRPr lang="hr-HR" dirty="0"/>
          </a:p>
          <a:p>
            <a:pPr lvl="0"/>
            <a:r>
              <a:rPr lang="en-GB" dirty="0"/>
              <a:t>Content</a:t>
            </a:r>
            <a:endParaRPr lang="hr-HR" dirty="0"/>
          </a:p>
          <a:p>
            <a:pPr lvl="0"/>
            <a:r>
              <a:rPr lang="en-GB" dirty="0"/>
              <a:t>Lecturer</a:t>
            </a:r>
            <a:endParaRPr lang="hr-HR" dirty="0"/>
          </a:p>
          <a:p>
            <a:pPr lvl="0"/>
            <a:r>
              <a:rPr lang="en-GB" dirty="0"/>
              <a:t>Lesson file </a:t>
            </a:r>
            <a:r>
              <a:rPr lang="hr-HR" dirty="0"/>
              <a:t>is </a:t>
            </a:r>
            <a:r>
              <a:rPr lang="en-GB" dirty="0"/>
              <a:t>embedded </a:t>
            </a:r>
            <a:r>
              <a:rPr lang="hr-HR" dirty="0"/>
              <a:t>with</a:t>
            </a:r>
            <a:r>
              <a:rPr lang="en-GB" dirty="0"/>
              <a:t>in the lesson webpage</a:t>
            </a:r>
            <a:endParaRPr lang="hr-HR" dirty="0"/>
          </a:p>
          <a:p>
            <a:pPr lvl="0"/>
            <a:r>
              <a:rPr lang="en-GB" dirty="0"/>
              <a:t>The streaming video of the lecturer presenting the presentation</a:t>
            </a:r>
            <a:endParaRPr lang="hr-HR" dirty="0"/>
          </a:p>
          <a:p>
            <a:pPr lvl="0"/>
            <a:r>
              <a:rPr lang="en-GB" dirty="0"/>
              <a:t>The duration</a:t>
            </a:r>
            <a:endParaRPr lang="hr-HR" dirty="0"/>
          </a:p>
          <a:p>
            <a:pPr lvl="0"/>
            <a:r>
              <a:rPr lang="en-GB" dirty="0"/>
              <a:t>Discussion</a:t>
            </a:r>
            <a:endParaRPr lang="hr-HR" dirty="0"/>
          </a:p>
          <a:p>
            <a:pPr lvl="0"/>
            <a:r>
              <a:rPr lang="en-GB" dirty="0"/>
              <a:t>Comments</a:t>
            </a:r>
            <a:endParaRPr lang="hr-HR" dirty="0"/>
          </a:p>
          <a:p>
            <a:pPr lvl="0"/>
            <a:r>
              <a:rPr lang="hr-HR" dirty="0"/>
              <a:t>Search box</a:t>
            </a:r>
          </a:p>
          <a:p>
            <a:pPr lvl="0"/>
            <a:r>
              <a:rPr lang="hr-HR" dirty="0"/>
              <a:t>Sidebar overview</a:t>
            </a:r>
          </a:p>
          <a:p>
            <a:pPr lvl="0"/>
            <a:r>
              <a:rPr lang="hr-HR" dirty="0"/>
              <a:t>Progress status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5483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Quiz</a:t>
            </a:r>
            <a:r>
              <a:rPr lang="hr-HR" dirty="0"/>
              <a:t> </a:t>
            </a:r>
            <a:r>
              <a:rPr lang="hr-HR" dirty="0" err="1"/>
              <a:t>page</a:t>
            </a:r>
            <a:endParaRPr lang="en-US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/>
          <a:lstStyle>
            <a:lvl1pPr>
              <a:defRPr lang="en-GB" sz="1400" smtClean="0">
                <a:effectLst/>
              </a:defRPr>
            </a:lvl1pPr>
          </a:lstStyle>
          <a:p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196752"/>
            <a:ext cx="9806880" cy="532859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GB" dirty="0"/>
              <a:t>Title </a:t>
            </a:r>
            <a:endParaRPr lang="hr-HR" dirty="0"/>
          </a:p>
          <a:p>
            <a:pPr lvl="0"/>
            <a:r>
              <a:rPr lang="hr-HR" dirty="0"/>
              <a:t>Number of questions, duration and passing grade</a:t>
            </a:r>
          </a:p>
          <a:p>
            <a:pPr lvl="0"/>
            <a:r>
              <a:rPr lang="en-GB" dirty="0"/>
              <a:t>General information about the quiz</a:t>
            </a:r>
            <a:endParaRPr lang="hr-HR" dirty="0"/>
          </a:p>
          <a:p>
            <a:pPr lvl="1"/>
            <a:r>
              <a:rPr lang="en-GB" dirty="0"/>
              <a:t>The topic covered</a:t>
            </a:r>
            <a:endParaRPr lang="hr-HR" dirty="0"/>
          </a:p>
          <a:p>
            <a:pPr lvl="1"/>
            <a:r>
              <a:rPr lang="en-GB" dirty="0"/>
              <a:t>Types of questions</a:t>
            </a:r>
            <a:endParaRPr lang="hr-HR" dirty="0"/>
          </a:p>
          <a:p>
            <a:pPr lvl="1"/>
            <a:r>
              <a:rPr lang="en-GB" dirty="0"/>
              <a:t>Points</a:t>
            </a:r>
            <a:endParaRPr lang="hr-HR" dirty="0"/>
          </a:p>
          <a:p>
            <a:pPr lvl="1"/>
            <a:r>
              <a:rPr lang="en-GB" dirty="0"/>
              <a:t>No penalty points</a:t>
            </a:r>
            <a:endParaRPr lang="hr-HR" dirty="0"/>
          </a:p>
          <a:p>
            <a:pPr lvl="0"/>
            <a:r>
              <a:rPr lang="en-GB" dirty="0"/>
              <a:t>Questions</a:t>
            </a:r>
            <a:endParaRPr lang="hr-HR" dirty="0"/>
          </a:p>
          <a:p>
            <a:pPr lvl="1"/>
            <a:r>
              <a:rPr lang="en-GB" dirty="0"/>
              <a:t>Question types</a:t>
            </a:r>
            <a:endParaRPr lang="hr-HR" dirty="0"/>
          </a:p>
          <a:p>
            <a:pPr lvl="2"/>
            <a:r>
              <a:rPr lang="en-GB" dirty="0"/>
              <a:t>Single choice – only one correct answer</a:t>
            </a:r>
            <a:endParaRPr lang="hr-HR" dirty="0"/>
          </a:p>
          <a:p>
            <a:pPr lvl="2"/>
            <a:r>
              <a:rPr lang="en-GB" dirty="0"/>
              <a:t>True or false – binary question</a:t>
            </a:r>
            <a:r>
              <a:rPr lang="hr-HR" dirty="0"/>
              <a:t> </a:t>
            </a:r>
            <a:r>
              <a:rPr lang="hr-HR" dirty="0" err="1"/>
              <a:t>marking</a:t>
            </a:r>
            <a:endParaRPr lang="hr-HR" dirty="0"/>
          </a:p>
          <a:p>
            <a:pPr lvl="2"/>
            <a:r>
              <a:rPr lang="en-GB" dirty="0"/>
              <a:t>Multi</a:t>
            </a:r>
            <a:r>
              <a:rPr lang="hr-HR" dirty="0"/>
              <a:t>-</a:t>
            </a:r>
            <a:r>
              <a:rPr lang="en-GB" dirty="0"/>
              <a:t>choice – multiple correct answers</a:t>
            </a:r>
            <a:endParaRPr lang="hr-HR" dirty="0"/>
          </a:p>
          <a:p>
            <a:pPr lvl="0"/>
            <a:r>
              <a:rPr lang="en-GB" dirty="0"/>
              <a:t>Duration</a:t>
            </a:r>
            <a:endParaRPr lang="hr-HR" dirty="0"/>
          </a:p>
          <a:p>
            <a:pPr lvl="0"/>
            <a:r>
              <a:rPr lang="hr-HR" dirty="0"/>
              <a:t>No hints, explanation or negative marking</a:t>
            </a:r>
          </a:p>
          <a:p>
            <a:pPr lvl="0"/>
            <a:r>
              <a:rPr lang="hr-HR" dirty="0"/>
              <a:t>Infinite number of retakes</a:t>
            </a:r>
          </a:p>
          <a:p>
            <a:pPr lvl="0"/>
            <a:r>
              <a:rPr lang="hr-HR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33216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02824" cy="1143000"/>
          </a:xfrm>
        </p:spPr>
        <p:txBody>
          <a:bodyPr anchor="ctr">
            <a:normAutofit/>
          </a:bodyPr>
          <a:lstStyle/>
          <a:p>
            <a:r>
              <a:rPr lang="hr-HR" dirty="0"/>
              <a:t>Finishing the course</a:t>
            </a:r>
            <a:endParaRPr lang="en-US" dirty="0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082CAE42-BB39-797B-C6B4-EC9B807C34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78278" y="1600201"/>
            <a:ext cx="4435444" cy="4525963"/>
          </a:xfrm>
          <a:prstGeom prst="rect">
            <a:avLst/>
          </a:prstGeom>
          <a:noFill/>
        </p:spPr>
      </p:pic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1" cy="365125"/>
          </a:xfrm>
        </p:spPr>
        <p:txBody>
          <a:bodyPr anchor="ctr">
            <a:normAutofit/>
          </a:bodyPr>
          <a:lstStyle>
            <a:lvl1pPr>
              <a:defRPr lang="en-GB" sz="1400" smtClean="0">
                <a:effectLst/>
              </a:defRPr>
            </a:lvl1pPr>
          </a:lstStyle>
          <a:p>
            <a:pPr>
              <a:spcAft>
                <a:spcPts val="600"/>
              </a:spcAft>
            </a:pPr>
            <a:r>
              <a:rPr lang="hr-HR" dirty="0"/>
              <a:t>1st Workshop</a:t>
            </a:r>
            <a:r>
              <a:rPr lang="en-US" dirty="0"/>
              <a:t>, </a:t>
            </a:r>
            <a:r>
              <a:rPr lang="hr-HR" dirty="0"/>
              <a:t>16</a:t>
            </a:r>
            <a:r>
              <a:rPr lang="en-US" baseline="30000" dirty="0" err="1"/>
              <a:t>th</a:t>
            </a:r>
            <a:r>
              <a:rPr lang="en-US" dirty="0"/>
              <a:t> </a:t>
            </a:r>
            <a:r>
              <a:rPr lang="hr-HR" dirty="0"/>
              <a:t>November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18207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942</Words>
  <Application>Microsoft Office PowerPoint</Application>
  <PresentationFormat>Widescreen</PresentationFormat>
  <Paragraphs>134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Larissa</vt:lpstr>
      <vt:lpstr>Benutzerdefiniertes Design</vt:lpstr>
      <vt:lpstr>PowerPoint Presentation</vt:lpstr>
      <vt:lpstr>Objective</vt:lpstr>
      <vt:lpstr>Webinar/Academic course on Open Journey Planning and intermodal route planning, including cycling</vt:lpstr>
      <vt:lpstr>Aim</vt:lpstr>
      <vt:lpstr>Technical background and design</vt:lpstr>
      <vt:lpstr>Main course page</vt:lpstr>
      <vt:lpstr>Lesson page</vt:lpstr>
      <vt:lpstr>Quiz page</vt:lpstr>
      <vt:lpstr>Finishing the course</vt:lpstr>
      <vt:lpstr>Exploitation plan</vt:lpstr>
      <vt:lpstr>Dissemination within academic community</vt:lpstr>
      <vt:lpstr>Lectures</vt:lpstr>
      <vt:lpstr>Proposed academic course</vt:lpstr>
      <vt:lpstr>Proposed academic course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Neuhäuser Bettina</dc:creator>
  <cp:lastModifiedBy>Reviewer</cp:lastModifiedBy>
  <cp:revision>694</cp:revision>
  <dcterms:created xsi:type="dcterms:W3CDTF">2017-01-20T09:12:46Z</dcterms:created>
  <dcterms:modified xsi:type="dcterms:W3CDTF">2022-11-17T08:20:24Z</dcterms:modified>
</cp:coreProperties>
</file>