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70" r:id="rId13"/>
    <p:sldId id="262" r:id="rId14"/>
    <p:sldId id="263" r:id="rId15"/>
    <p:sldId id="272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844" y="1643050"/>
            <a:ext cx="8858312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hr-HR" dirty="0" smtClean="0"/>
              <a:t>Naslov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3286124"/>
            <a:ext cx="6400800" cy="71438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pic>
        <p:nvPicPr>
          <p:cNvPr id="7" name="Picture 6" descr="UNIZ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0958" y="285728"/>
            <a:ext cx="1261768" cy="1261768"/>
          </a:xfrm>
          <a:prstGeom prst="rect">
            <a:avLst/>
          </a:prstGeom>
        </p:spPr>
      </p:pic>
      <p:pic>
        <p:nvPicPr>
          <p:cNvPr id="8" name="Picture 7" descr="FPZ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58148" y="5000636"/>
            <a:ext cx="1005757" cy="107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285992"/>
            <a:ext cx="7358114" cy="4071966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1090" y="6357958"/>
            <a:ext cx="490526" cy="365125"/>
          </a:xfrm>
        </p:spPr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AB5E-342E-4B99-80A6-E96420FD9B52}" type="datetimeFigureOut">
              <a:rPr lang="sr-Latn-CS" smtClean="0"/>
              <a:pPr/>
              <a:t>27.3.2013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7BDE-41D8-45CF-A469-68A70189518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ragan.perakovic@fpz.hr" TargetMode="External"/><Relationship Id="rId2" Type="http://schemas.openxmlformats.org/officeDocument/2006/relationships/hyperlink" Target="http://fpz.unizg.hr/ikp/lab_0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van.forenbacher@fpz.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Laboratorij za modeliranje i optimiranje informacijsko komunikacijskih mreža i usluga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Sveučilište u Zagrebu</a:t>
            </a:r>
          </a:p>
          <a:p>
            <a:r>
              <a:rPr lang="hr-HR" dirty="0" smtClean="0"/>
              <a:t>Fakultet prometnih znanosti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Opremljenost (izdvojeno – nastavak)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Implementiran 3CX sustav unificirane komunikacije sa </a:t>
            </a:r>
            <a:r>
              <a:rPr lang="hr-HR" sz="2400" b="1" dirty="0" err="1" smtClean="0"/>
              <a:t>Call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Center</a:t>
            </a:r>
            <a:r>
              <a:rPr lang="hr-HR" sz="2400" b="1" dirty="0" smtClean="0"/>
              <a:t> modulom</a:t>
            </a:r>
          </a:p>
          <a:p>
            <a:pPr lvl="1"/>
            <a:r>
              <a:rPr lang="hr-HR" dirty="0" smtClean="0"/>
              <a:t>Neograničen broj ekstenzija</a:t>
            </a:r>
          </a:p>
          <a:p>
            <a:pPr lvl="1"/>
            <a:r>
              <a:rPr lang="hr-HR" dirty="0" smtClean="0"/>
              <a:t>Neograničen broj </a:t>
            </a:r>
            <a:r>
              <a:rPr lang="hr-HR" dirty="0" err="1" smtClean="0"/>
              <a:t>trunkova</a:t>
            </a:r>
            <a:r>
              <a:rPr lang="hr-HR" dirty="0" smtClean="0"/>
              <a:t> i </a:t>
            </a:r>
            <a:r>
              <a:rPr lang="hr-HR" dirty="0" err="1" smtClean="0"/>
              <a:t>gatewaya</a:t>
            </a:r>
            <a:endParaRPr lang="hr-HR" dirty="0" smtClean="0"/>
          </a:p>
          <a:p>
            <a:pPr lvl="1"/>
            <a:r>
              <a:rPr lang="hr-HR" dirty="0" smtClean="0"/>
              <a:t>8 kanala</a:t>
            </a:r>
          </a:p>
          <a:p>
            <a:pPr lvl="1"/>
            <a:r>
              <a:rPr lang="hr-HR" dirty="0" smtClean="0"/>
              <a:t>Integracija sa MS Exchange, </a:t>
            </a:r>
            <a:r>
              <a:rPr lang="hr-HR" dirty="0" err="1" smtClean="0"/>
              <a:t>Active</a:t>
            </a:r>
            <a:r>
              <a:rPr lang="hr-HR" dirty="0" smtClean="0"/>
              <a:t> </a:t>
            </a:r>
            <a:r>
              <a:rPr lang="hr-HR" dirty="0" err="1" smtClean="0"/>
              <a:t>Directory</a:t>
            </a:r>
            <a:r>
              <a:rPr lang="hr-HR" dirty="0" smtClean="0"/>
              <a:t>, Outlook klijentima i CRM sustavima</a:t>
            </a:r>
          </a:p>
          <a:p>
            <a:pPr lvl="1"/>
            <a:r>
              <a:rPr lang="hr-HR" dirty="0" smtClean="0"/>
              <a:t>SIP </a:t>
            </a:r>
            <a:r>
              <a:rPr lang="hr-HR" dirty="0" err="1" smtClean="0"/>
              <a:t>trunking</a:t>
            </a:r>
            <a:r>
              <a:rPr lang="hr-HR" dirty="0" smtClean="0"/>
              <a:t>, HD zvuk</a:t>
            </a:r>
          </a:p>
          <a:p>
            <a:pPr lvl="1"/>
            <a:r>
              <a:rPr lang="hr-HR" dirty="0" smtClean="0"/>
              <a:t>Podržava </a:t>
            </a:r>
            <a:r>
              <a:rPr lang="hr-HR" dirty="0" err="1" smtClean="0"/>
              <a:t>virtualizaciju</a:t>
            </a:r>
            <a:endParaRPr lang="hr-HR" dirty="0" smtClean="0"/>
          </a:p>
          <a:p>
            <a:pPr lvl="1"/>
            <a:r>
              <a:rPr lang="hr-HR" dirty="0" smtClean="0"/>
              <a:t>Video pozivi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Opremljenost (izdvojeno – nastavak)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600" b="1" dirty="0" smtClean="0"/>
              <a:t>3CX </a:t>
            </a:r>
            <a:r>
              <a:rPr lang="hr-HR" sz="2600" b="1" dirty="0" err="1" smtClean="0"/>
              <a:t>Voice</a:t>
            </a:r>
            <a:r>
              <a:rPr lang="hr-HR" sz="2600" b="1" dirty="0" smtClean="0"/>
              <a:t> </a:t>
            </a:r>
            <a:r>
              <a:rPr lang="hr-HR" sz="2600" b="1" dirty="0" err="1" smtClean="0"/>
              <a:t>Application</a:t>
            </a:r>
            <a:r>
              <a:rPr lang="hr-HR" sz="2600" b="1" dirty="0" smtClean="0"/>
              <a:t> Designer</a:t>
            </a:r>
          </a:p>
          <a:p>
            <a:pPr lvl="1"/>
            <a:r>
              <a:rPr lang="hr-HR" dirty="0" smtClean="0"/>
              <a:t>Razvoj aplikacija iz </a:t>
            </a:r>
            <a:r>
              <a:rPr lang="hr-HR" dirty="0" err="1" smtClean="0"/>
              <a:t>predpripremljenih</a:t>
            </a:r>
            <a:r>
              <a:rPr lang="hr-HR" dirty="0" smtClean="0"/>
              <a:t> komponenti</a:t>
            </a:r>
          </a:p>
          <a:p>
            <a:pPr lvl="1"/>
            <a:r>
              <a:rPr lang="hr-HR" dirty="0" smtClean="0"/>
              <a:t>Kontrola komponenti</a:t>
            </a:r>
          </a:p>
          <a:p>
            <a:pPr lvl="1"/>
            <a:endParaRPr lang="hr-HR" dirty="0" smtClean="0"/>
          </a:p>
          <a:p>
            <a:r>
              <a:rPr lang="hr-HR" sz="2400" b="1" dirty="0" err="1" smtClean="0"/>
              <a:t>VoIP</a:t>
            </a:r>
            <a:r>
              <a:rPr lang="hr-HR" sz="2400" b="1" dirty="0" smtClean="0"/>
              <a:t> uređaji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GSM </a:t>
            </a:r>
            <a:r>
              <a:rPr lang="hr-HR" sz="2400" b="1" dirty="0" err="1" smtClean="0"/>
              <a:t>Gateway</a:t>
            </a:r>
            <a:endParaRPr lang="hr-HR" sz="2400" b="1" dirty="0" smtClean="0"/>
          </a:p>
          <a:p>
            <a:endParaRPr lang="hr-HR" sz="2400" b="1" dirty="0" smtClean="0"/>
          </a:p>
          <a:p>
            <a:r>
              <a:rPr lang="hr-HR" sz="2400" b="1" dirty="0" smtClean="0"/>
              <a:t>Softverski </a:t>
            </a:r>
            <a:r>
              <a:rPr lang="hr-HR" sz="2400" b="1" dirty="0" err="1" smtClean="0"/>
              <a:t>VoIP</a:t>
            </a:r>
            <a:r>
              <a:rPr lang="hr-HR" sz="2400" b="1" dirty="0" smtClean="0"/>
              <a:t> telefoni</a:t>
            </a:r>
            <a:endParaRPr lang="vi-VN" sz="2400" b="1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73" y="3933056"/>
            <a:ext cx="165411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933056"/>
            <a:ext cx="1283026" cy="11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Djelatnost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r-HR" b="1" dirty="0" smtClean="0"/>
              <a:t>Istraživanje</a:t>
            </a:r>
            <a:r>
              <a:rPr lang="hr-HR" dirty="0" smtClean="0"/>
              <a:t> problematike informacijsko komunikacijskih mreža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Ispitivanje</a:t>
            </a:r>
            <a:r>
              <a:rPr lang="hr-HR" dirty="0" smtClean="0"/>
              <a:t> i </a:t>
            </a:r>
            <a:r>
              <a:rPr lang="hr-HR" b="1" dirty="0" smtClean="0"/>
              <a:t>analiza</a:t>
            </a:r>
            <a:r>
              <a:rPr lang="hr-HR" dirty="0" smtClean="0"/>
              <a:t> kvalitete usluga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Simulacije</a:t>
            </a:r>
            <a:r>
              <a:rPr lang="hr-HR" dirty="0" smtClean="0"/>
              <a:t> prometa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Modeliranje</a:t>
            </a:r>
            <a:r>
              <a:rPr lang="hr-HR" dirty="0" smtClean="0"/>
              <a:t> i </a:t>
            </a:r>
            <a:r>
              <a:rPr lang="hr-HR" b="1" dirty="0" smtClean="0"/>
              <a:t>optimizacija</a:t>
            </a:r>
            <a:r>
              <a:rPr lang="hr-HR" dirty="0" smtClean="0"/>
              <a:t> informacijsko komunikacijskih mreža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Istraživanje</a:t>
            </a:r>
            <a:r>
              <a:rPr lang="hr-HR" dirty="0" smtClean="0"/>
              <a:t> ekonomskih utjecaja i aspekata telekomunikacija</a:t>
            </a:r>
          </a:p>
        </p:txBody>
      </p:sp>
    </p:spTree>
    <p:extLst>
      <p:ext uri="{BB962C8B-B14F-4D97-AF65-F5344CB8AC3E}">
        <p14:creationId xmlns:p14="http://schemas.microsoft.com/office/powerpoint/2010/main" val="17822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Djelatnost (nastavak)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hr-HR" dirty="0" smtClean="0"/>
          </a:p>
          <a:p>
            <a:pPr lvl="0"/>
            <a:r>
              <a:rPr lang="hr-HR" b="1" dirty="0" smtClean="0"/>
              <a:t>Analiza</a:t>
            </a:r>
            <a:r>
              <a:rPr lang="hr-HR" dirty="0" smtClean="0"/>
              <a:t> telekomunikacijskog tržišta i regulative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Edukacija</a:t>
            </a:r>
            <a:r>
              <a:rPr lang="hr-HR" dirty="0" smtClean="0"/>
              <a:t> u području problematike modeliranja i optimiranja informacijsko komunikacijskih mreža i usluga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Analiza</a:t>
            </a:r>
            <a:r>
              <a:rPr lang="hr-HR" dirty="0" smtClean="0"/>
              <a:t> regulatorno pravnih aspekata električnih komunikacija</a:t>
            </a:r>
          </a:p>
          <a:p>
            <a:pPr lvl="0"/>
            <a:endParaRPr lang="hr-HR" dirty="0" smtClean="0"/>
          </a:p>
          <a:p>
            <a:pPr lvl="0"/>
            <a:r>
              <a:rPr lang="hr-HR" b="1" dirty="0" smtClean="0"/>
              <a:t>Analiza</a:t>
            </a:r>
            <a:r>
              <a:rPr lang="hr-HR" dirty="0" smtClean="0"/>
              <a:t> arhitekture informacijsko komunikacijskih mreža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Laboratorij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Članstvo u međunarodnim organizacijama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TM Forum</a:t>
            </a:r>
            <a:endParaRPr lang="hr-HR" dirty="0" smtClean="0"/>
          </a:p>
        </p:txBody>
      </p:sp>
      <p:pic>
        <p:nvPicPr>
          <p:cNvPr id="4" name="Picture 3" descr="TMForumMemberLogo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63014"/>
            <a:ext cx="3910584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Kontakti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132856"/>
            <a:ext cx="7358114" cy="432048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Internet stranica:</a:t>
            </a:r>
          </a:p>
          <a:p>
            <a:pPr lvl="1"/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fpz.unizg.hr/</a:t>
            </a:r>
            <a:r>
              <a:rPr lang="hr-HR" dirty="0" err="1" smtClean="0">
                <a:hlinkClick r:id="rId2"/>
              </a:rPr>
              <a:t>ikp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lab</a:t>
            </a:r>
            <a:r>
              <a:rPr lang="hr-HR" dirty="0" smtClean="0">
                <a:hlinkClick r:id="rId2"/>
              </a:rPr>
              <a:t>_02.php</a:t>
            </a: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sz="2400" dirty="0" smtClean="0"/>
              <a:t>E-pošta:</a:t>
            </a:r>
            <a:endParaRPr lang="hr-HR" sz="1500" dirty="0" smtClean="0"/>
          </a:p>
          <a:p>
            <a:pPr lvl="1"/>
            <a:r>
              <a:rPr lang="hr-HR" b="1" dirty="0"/>
              <a:t>Predstojnik</a:t>
            </a:r>
            <a:r>
              <a:rPr lang="hr-HR" dirty="0"/>
              <a:t> </a:t>
            </a:r>
            <a:r>
              <a:rPr lang="hr-HR" b="1" dirty="0"/>
              <a:t>Zavoda</a:t>
            </a:r>
            <a:r>
              <a:rPr lang="hr-HR" dirty="0"/>
              <a:t> za informacijsko komunikacijski promet</a:t>
            </a:r>
          </a:p>
          <a:p>
            <a:pPr lvl="2"/>
            <a:r>
              <a:rPr lang="hr-HR" dirty="0" err="1"/>
              <a:t>prof</a:t>
            </a:r>
            <a:r>
              <a:rPr lang="hr-HR" dirty="0"/>
              <a:t>. </a:t>
            </a:r>
            <a:r>
              <a:rPr lang="hr-HR" dirty="0" err="1"/>
              <a:t>dr</a:t>
            </a:r>
            <a:r>
              <a:rPr lang="hr-HR" dirty="0"/>
              <a:t>. </a:t>
            </a:r>
            <a:r>
              <a:rPr lang="hr-HR" dirty="0" err="1"/>
              <a:t>sc</a:t>
            </a:r>
            <a:r>
              <a:rPr lang="hr-HR" dirty="0"/>
              <a:t>. Dragan Peraković, </a:t>
            </a:r>
            <a:r>
              <a:rPr lang="hr-HR" dirty="0" err="1"/>
              <a:t>dipl</a:t>
            </a:r>
            <a:r>
              <a:rPr lang="hr-HR" dirty="0"/>
              <a:t>. ing.</a:t>
            </a:r>
          </a:p>
          <a:p>
            <a:pPr lvl="3"/>
            <a:r>
              <a:rPr lang="hr-HR" dirty="0" err="1">
                <a:hlinkClick r:id="rId3"/>
              </a:rPr>
              <a:t>dragan.perakovic</a:t>
            </a:r>
            <a:r>
              <a:rPr lang="hr-HR" dirty="0">
                <a:hlinkClick r:id="rId3"/>
              </a:rPr>
              <a:t>@</a:t>
            </a:r>
            <a:r>
              <a:rPr lang="hr-HR" dirty="0" err="1">
                <a:hlinkClick r:id="rId3"/>
              </a:rPr>
              <a:t>fpz.hr</a:t>
            </a:r>
            <a:endParaRPr lang="hr-HR" dirty="0"/>
          </a:p>
          <a:p>
            <a:pPr lvl="1"/>
            <a:endParaRPr lang="hr-HR" dirty="0"/>
          </a:p>
          <a:p>
            <a:pPr lvl="1"/>
            <a:r>
              <a:rPr lang="hr-HR" b="1" dirty="0"/>
              <a:t>Voditelj</a:t>
            </a:r>
            <a:r>
              <a:rPr lang="hr-HR" dirty="0"/>
              <a:t> Laboratorija:</a:t>
            </a:r>
          </a:p>
          <a:p>
            <a:pPr lvl="2"/>
            <a:r>
              <a:rPr lang="hr-HR" dirty="0"/>
              <a:t>Ivan </a:t>
            </a:r>
            <a:r>
              <a:rPr lang="hr-HR" dirty="0" err="1"/>
              <a:t>Forenbacher</a:t>
            </a:r>
            <a:r>
              <a:rPr lang="hr-HR" dirty="0"/>
              <a:t>, </a:t>
            </a:r>
            <a:r>
              <a:rPr lang="hr-HR" dirty="0" err="1"/>
              <a:t>dipl</a:t>
            </a:r>
            <a:r>
              <a:rPr lang="hr-HR" dirty="0"/>
              <a:t>. ing.</a:t>
            </a:r>
          </a:p>
          <a:p>
            <a:pPr lvl="3"/>
            <a:r>
              <a:rPr lang="hr-HR" dirty="0" err="1">
                <a:hlinkClick r:id="rId4"/>
              </a:rPr>
              <a:t>ivan.forenbacher</a:t>
            </a:r>
            <a:r>
              <a:rPr lang="hr-HR" dirty="0">
                <a:hlinkClick r:id="rId4"/>
              </a:rPr>
              <a:t>@</a:t>
            </a:r>
            <a:r>
              <a:rPr lang="hr-HR" dirty="0" err="1">
                <a:hlinkClick r:id="rId4"/>
              </a:rPr>
              <a:t>fpz.hr</a:t>
            </a:r>
            <a:endParaRPr lang="hr-HR" dirty="0"/>
          </a:p>
          <a:p>
            <a:pPr marL="914400" lvl="2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3219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 laboratoriju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Laboratorij je sastavni dio Zavoda za informacijsko komunikacijski </a:t>
            </a:r>
            <a:r>
              <a:rPr lang="hr-HR" dirty="0" smtClean="0"/>
              <a:t>promet Fakulteta prometnih znanosti Sveučilišta u Zagrebu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Formiran je u svrhu izvođenja praktične nastave i vježbi</a:t>
            </a:r>
          </a:p>
          <a:p>
            <a:endParaRPr lang="hr-HR" dirty="0" smtClean="0"/>
          </a:p>
          <a:p>
            <a:r>
              <a:rPr lang="hr-HR" dirty="0" smtClean="0"/>
              <a:t>Služi za potrebe znanstvenih i stručnih istraživanja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Područja djelovanja laboratorija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Područje informacijsko komunikacijskog prometa</a:t>
            </a:r>
          </a:p>
          <a:p>
            <a:endParaRPr lang="hr-HR" dirty="0" smtClean="0"/>
          </a:p>
          <a:p>
            <a:r>
              <a:rPr lang="hr-HR" dirty="0" smtClean="0"/>
              <a:t>Područje informacijsko komunikacijskih mreža</a:t>
            </a:r>
          </a:p>
          <a:p>
            <a:endParaRPr lang="hr-HR" dirty="0" smtClean="0"/>
          </a:p>
          <a:p>
            <a:r>
              <a:rPr lang="hr-HR" dirty="0" smtClean="0"/>
              <a:t>Područje usluga za prijenos podataka i glasa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Opremljenost laboratorija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Komutacijski čvor</a:t>
            </a:r>
            <a:endParaRPr lang="hr-HR" dirty="0" smtClean="0"/>
          </a:p>
          <a:p>
            <a:endParaRPr lang="vi-VN" dirty="0" smtClean="0"/>
          </a:p>
          <a:p>
            <a:r>
              <a:rPr lang="vi-VN" dirty="0" smtClean="0"/>
              <a:t>Terminalni uređaji</a:t>
            </a:r>
            <a:endParaRPr lang="hr-HR" dirty="0" smtClean="0"/>
          </a:p>
          <a:p>
            <a:endParaRPr lang="vi-VN" dirty="0" smtClean="0"/>
          </a:p>
          <a:p>
            <a:r>
              <a:rPr lang="vi-VN" dirty="0" smtClean="0"/>
              <a:t>Osobna računala </a:t>
            </a:r>
            <a:endParaRPr lang="hr-HR" dirty="0" smtClean="0"/>
          </a:p>
          <a:p>
            <a:endParaRPr lang="vi-VN" dirty="0" smtClean="0"/>
          </a:p>
          <a:p>
            <a:r>
              <a:rPr lang="vi-VN" dirty="0" smtClean="0"/>
              <a:t>Aktivna mrežna oprema (usmjerivači, prospojnici, pretežito CISCO)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Opremljenost (izdvojeno)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b="1" dirty="0" smtClean="0"/>
          </a:p>
          <a:p>
            <a:r>
              <a:rPr lang="hr-HR" dirty="0" smtClean="0"/>
              <a:t>OPNET </a:t>
            </a:r>
            <a:r>
              <a:rPr lang="hr-HR" dirty="0" err="1" smtClean="0"/>
              <a:t>Modeler</a:t>
            </a:r>
            <a:endParaRPr lang="hr-HR" dirty="0" smtClean="0"/>
          </a:p>
          <a:p>
            <a:endParaRPr lang="hr-HR" b="1" dirty="0" smtClean="0"/>
          </a:p>
          <a:p>
            <a:endParaRPr lang="hr-HR" dirty="0"/>
          </a:p>
          <a:p>
            <a:r>
              <a:rPr lang="hr-HR" dirty="0" smtClean="0"/>
              <a:t>OPNET </a:t>
            </a:r>
            <a:r>
              <a:rPr lang="hr-HR" dirty="0" err="1" smtClean="0"/>
              <a:t>Wireless</a:t>
            </a:r>
            <a:r>
              <a:rPr lang="hr-HR" dirty="0" smtClean="0"/>
              <a:t> modul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OPNET </a:t>
            </a:r>
            <a:r>
              <a:rPr lang="hr-HR" dirty="0" err="1" smtClean="0"/>
              <a:t>Terrain</a:t>
            </a:r>
            <a:r>
              <a:rPr lang="hr-HR" dirty="0" smtClean="0"/>
              <a:t> </a:t>
            </a:r>
            <a:r>
              <a:rPr lang="hr-HR" dirty="0" err="1" smtClean="0"/>
              <a:t>modelin</a:t>
            </a:r>
            <a:r>
              <a:rPr lang="hr-HR" dirty="0" smtClean="0"/>
              <a:t> modul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11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OPNET </a:t>
            </a:r>
            <a:r>
              <a:rPr lang="hr-HR" sz="3600" dirty="0" err="1" smtClean="0"/>
              <a:t>Modeler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Napredno modeliranje i simulacija IK mreža</a:t>
            </a:r>
          </a:p>
          <a:p>
            <a:r>
              <a:rPr lang="hr-HR" dirty="0" smtClean="0"/>
              <a:t>Podrška za 800+ protokola i uređaja raznih proizvođača</a:t>
            </a:r>
          </a:p>
          <a:p>
            <a:r>
              <a:rPr lang="hr-HR" dirty="0" smtClean="0"/>
              <a:t>Skalabilne </a:t>
            </a:r>
            <a:r>
              <a:rPr lang="hr-HR" dirty="0"/>
              <a:t>bežične simulacije uključivanjem terena, mobilnosti i </a:t>
            </a:r>
            <a:r>
              <a:rPr lang="hr-HR" i="1" dirty="0" err="1"/>
              <a:t>path</a:t>
            </a:r>
            <a:r>
              <a:rPr lang="hr-HR" i="1" dirty="0"/>
              <a:t>-</a:t>
            </a:r>
            <a:r>
              <a:rPr lang="hr-HR" i="1" dirty="0" err="1"/>
              <a:t>loss</a:t>
            </a:r>
            <a:r>
              <a:rPr lang="hr-HR" dirty="0"/>
              <a:t> </a:t>
            </a:r>
            <a:r>
              <a:rPr lang="hr-HR" dirty="0" smtClean="0"/>
              <a:t>modela</a:t>
            </a:r>
          </a:p>
          <a:p>
            <a:r>
              <a:rPr lang="vi-VN" dirty="0" smtClean="0"/>
              <a:t>Diskretni </a:t>
            </a:r>
            <a:r>
              <a:rPr lang="vi-VN" dirty="0"/>
              <a:t>događaji, hibridna i analitička </a:t>
            </a:r>
            <a:r>
              <a:rPr lang="vi-VN" dirty="0" smtClean="0"/>
              <a:t>simulacija</a:t>
            </a:r>
            <a:endParaRPr lang="hr-HR" dirty="0" smtClean="0"/>
          </a:p>
          <a:p>
            <a:r>
              <a:rPr lang="hr-HR" dirty="0" smtClean="0"/>
              <a:t>Integrirano </a:t>
            </a:r>
            <a:r>
              <a:rPr lang="hr-HR" dirty="0"/>
              <a:t>GUI </a:t>
            </a:r>
            <a:r>
              <a:rPr lang="hr-HR" dirty="0" err="1"/>
              <a:t>debugiranje</a:t>
            </a:r>
            <a:r>
              <a:rPr lang="hr-HR" dirty="0"/>
              <a:t> i analiza</a:t>
            </a:r>
          </a:p>
        </p:txBody>
      </p:sp>
    </p:spTree>
    <p:extLst>
      <p:ext uri="{BB962C8B-B14F-4D97-AF65-F5344CB8AC3E}">
        <p14:creationId xmlns:p14="http://schemas.microsoft.com/office/powerpoint/2010/main" val="29297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OPNET </a:t>
            </a:r>
            <a:r>
              <a:rPr lang="hr-HR" sz="3600" dirty="0" err="1" smtClean="0"/>
              <a:t>Wireless</a:t>
            </a:r>
            <a:r>
              <a:rPr lang="hr-HR" sz="3600" dirty="0" smtClean="0"/>
              <a:t> module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Simulacija i modeliranje</a:t>
            </a:r>
            <a:r>
              <a:rPr lang="vi-VN" dirty="0" smtClean="0"/>
              <a:t> </a:t>
            </a:r>
            <a:r>
              <a:rPr lang="vi-VN" dirty="0"/>
              <a:t>bežičnih mreža </a:t>
            </a:r>
            <a:endParaRPr lang="hr-HR" dirty="0" smtClean="0"/>
          </a:p>
          <a:p>
            <a:endParaRPr lang="hr-HR" dirty="0"/>
          </a:p>
          <a:p>
            <a:r>
              <a:rPr lang="vi-VN" dirty="0" smtClean="0"/>
              <a:t>Simulacije </a:t>
            </a:r>
            <a:r>
              <a:rPr lang="vi-VN" dirty="0"/>
              <a:t>uključuju kretanje u mobilnim mrežama, tlo, zrak i satelitske sustave.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Podrška za</a:t>
            </a:r>
            <a:r>
              <a:rPr lang="vi-VN" dirty="0" smtClean="0"/>
              <a:t> GSM</a:t>
            </a:r>
            <a:r>
              <a:rPr lang="vi-VN" dirty="0"/>
              <a:t>, CDMA, UMTS, IEEE 802.16 WiMAX, </a:t>
            </a:r>
            <a:r>
              <a:rPr lang="vi-VN" dirty="0" smtClean="0"/>
              <a:t>LTE,</a:t>
            </a:r>
            <a:r>
              <a:rPr lang="hr-HR" dirty="0" smtClean="0"/>
              <a:t> </a:t>
            </a:r>
            <a:r>
              <a:rPr lang="vi-VN" dirty="0" smtClean="0"/>
              <a:t>ad </a:t>
            </a:r>
            <a:r>
              <a:rPr lang="vi-VN" dirty="0"/>
              <a:t>hoc, bežični LAN (IEEE 802.11), </a:t>
            </a:r>
            <a:r>
              <a:rPr lang="vi-VN" dirty="0" smtClean="0"/>
              <a:t>Bluetooth</a:t>
            </a:r>
            <a:r>
              <a:rPr lang="vi-VN" dirty="0"/>
              <a:t>, </a:t>
            </a:r>
            <a:r>
              <a:rPr lang="vi-VN" dirty="0" smtClean="0"/>
              <a:t>ZigBee</a:t>
            </a:r>
            <a:r>
              <a:rPr lang="hr-HR" dirty="0" smtClean="0"/>
              <a:t>, </a:t>
            </a:r>
            <a:r>
              <a:rPr lang="vi-VN" dirty="0" smtClean="0"/>
              <a:t>satelitske mreže</a:t>
            </a:r>
            <a:r>
              <a:rPr lang="hr-HR" dirty="0" smtClean="0"/>
              <a:t> itd.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OPNET </a:t>
            </a:r>
            <a:r>
              <a:rPr lang="hr-HR" sz="3600" dirty="0" err="1" smtClean="0"/>
              <a:t>Terrain</a:t>
            </a:r>
            <a:r>
              <a:rPr lang="hr-HR" sz="3600" dirty="0" smtClean="0"/>
              <a:t> </a:t>
            </a:r>
            <a:r>
              <a:rPr lang="hr-HR" sz="3600" dirty="0" err="1" smtClean="0"/>
              <a:t>Modeling</a:t>
            </a:r>
            <a:r>
              <a:rPr lang="hr-HR" sz="3600" dirty="0" smtClean="0"/>
              <a:t> module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Napredno </a:t>
            </a:r>
            <a:r>
              <a:rPr lang="hr-HR" dirty="0"/>
              <a:t>modeliranje i simulacije bežičnih mreža uz primjenu raznih </a:t>
            </a:r>
            <a:r>
              <a:rPr lang="hr-HR" dirty="0" err="1"/>
              <a:t>propagacijskih</a:t>
            </a:r>
            <a:r>
              <a:rPr lang="hr-HR" dirty="0"/>
              <a:t> modela u funkciji analize širenja radio valova preko virtualnog terena.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34182" cy="1143000"/>
          </a:xfrm>
        </p:spPr>
        <p:txBody>
          <a:bodyPr>
            <a:noAutofit/>
          </a:bodyPr>
          <a:lstStyle/>
          <a:p>
            <a:r>
              <a:rPr lang="hr-HR" sz="3600" dirty="0" smtClean="0"/>
              <a:t>OPNET – Optimum </a:t>
            </a:r>
            <a:r>
              <a:rPr lang="hr-HR" sz="3600" dirty="0" err="1" smtClean="0"/>
              <a:t>Network</a:t>
            </a:r>
            <a:r>
              <a:rPr lang="hr-HR" sz="3600" dirty="0" smtClean="0"/>
              <a:t> </a:t>
            </a:r>
            <a:r>
              <a:rPr lang="hr-HR" sz="3600" dirty="0" err="1" smtClean="0"/>
              <a:t>Performance</a:t>
            </a:r>
            <a:endParaRPr lang="hr-H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13" y="2132856"/>
            <a:ext cx="3503794" cy="244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4" y="2276872"/>
            <a:ext cx="3383291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2520280" cy="1974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08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396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Laboratorij za modeliranje i optimiranje informacijsko komunikacijskih mreža i usluga</vt:lpstr>
      <vt:lpstr>O laboratoriju</vt:lpstr>
      <vt:lpstr>Područja djelovanja laboratorija</vt:lpstr>
      <vt:lpstr>Opremljenost laboratorija</vt:lpstr>
      <vt:lpstr>Opremljenost (izdvojeno)</vt:lpstr>
      <vt:lpstr>OPNET Modeler</vt:lpstr>
      <vt:lpstr>OPNET Wireless module</vt:lpstr>
      <vt:lpstr>OPNET Terrain Modeling module</vt:lpstr>
      <vt:lpstr>OPNET – Optimum Network Performance</vt:lpstr>
      <vt:lpstr>Opremljenost (izdvojeno – nastavak)</vt:lpstr>
      <vt:lpstr>Opremljenost (izdvojeno – nastavak)</vt:lpstr>
      <vt:lpstr>Djelatnost</vt:lpstr>
      <vt:lpstr>Djelatnost (nastavak)</vt:lpstr>
      <vt:lpstr>Laboratorij</vt:lpstr>
      <vt:lpstr>Članstvo u međunarodnim organizacijama</vt:lpstr>
      <vt:lpstr>Kontakti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 Perisa</dc:creator>
  <cp:lastModifiedBy>Ivan Jovović</cp:lastModifiedBy>
  <cp:revision>39</cp:revision>
  <dcterms:created xsi:type="dcterms:W3CDTF">2013-03-16T20:15:42Z</dcterms:created>
  <dcterms:modified xsi:type="dcterms:W3CDTF">2013-03-27T12:18:34Z</dcterms:modified>
</cp:coreProperties>
</file>